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4" r:id="rId2"/>
  </p:sldMasterIdLst>
  <p:sldIdLst>
    <p:sldId id="262" r:id="rId3"/>
    <p:sldId id="265" r:id="rId4"/>
    <p:sldId id="266" r:id="rId5"/>
    <p:sldId id="268" r:id="rId6"/>
    <p:sldId id="282" r:id="rId7"/>
    <p:sldId id="283" r:id="rId8"/>
    <p:sldId id="284" r:id="rId9"/>
    <p:sldId id="285" r:id="rId10"/>
    <p:sldId id="287" r:id="rId11"/>
    <p:sldId id="289" r:id="rId12"/>
    <p:sldId id="290" r:id="rId13"/>
    <p:sldId id="291" r:id="rId14"/>
    <p:sldId id="288" r:id="rId15"/>
    <p:sldId id="270" r:id="rId16"/>
    <p:sldId id="273" r:id="rId17"/>
    <p:sldId id="274" r:id="rId18"/>
    <p:sldId id="271" r:id="rId19"/>
    <p:sldId id="280" r:id="rId20"/>
    <p:sldId id="281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2985A2F8-7E5A-2347-B08A-541869D1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35619" y="5098016"/>
            <a:ext cx="2743200" cy="365125"/>
          </a:xfrm>
        </p:spPr>
        <p:txBody>
          <a:bodyPr/>
          <a:lstStyle>
            <a:lvl1pPr algn="ctr"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fr-FR" dirty="0"/>
              <a:t>Lieu – date à compléter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88E6A3-B4EF-4C4E-9371-EDE8582EA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409" y="1852102"/>
            <a:ext cx="8685881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dirty="0"/>
              <a:t>Titre de votre présentation à compléter</a:t>
            </a:r>
            <a:endParaRPr lang="en-US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30448AEF-9789-5F4E-880F-9AA8EFB4C2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1607" y="3807639"/>
            <a:ext cx="9011223" cy="66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2500" dirty="0"/>
              <a:t>Nom et fonction de l’intervenant à compléter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3568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90FDBB33-E949-464E-BF2B-4202A9DB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388" y="758313"/>
            <a:ext cx="10515600" cy="681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votre partie à compléter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55B31-443A-6742-9649-08E66FC16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4800" y="92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votre présentation – date à compléter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F9B4F23-F6A1-BF4C-80C7-2F2FD89A8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7734" y="1906588"/>
            <a:ext cx="8739717" cy="406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 dirty="0"/>
              <a:t>Titre de votre paragraphe niveau 1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 Texte de votre paragraphe</a:t>
            </a:r>
            <a:br>
              <a:rPr lang="fr-FR" dirty="0"/>
            </a:br>
            <a:r>
              <a:rPr lang="fr-FR" dirty="0"/>
              <a:t> </a:t>
            </a:r>
          </a:p>
          <a:p>
            <a:pPr lvl="2"/>
            <a:r>
              <a:rPr lang="fr-FR" dirty="0"/>
              <a:t> Troisième niveau</a:t>
            </a:r>
            <a:br>
              <a:rPr lang="fr-FR" dirty="0"/>
            </a:br>
            <a:endParaRPr lang="fr-FR" dirty="0"/>
          </a:p>
          <a:p>
            <a:pPr lvl="3"/>
            <a:r>
              <a:rPr lang="fr-FR" dirty="0"/>
              <a:t> 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27918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positive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7EBB9-2FEB-ED44-8780-FF6B72185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votre partie à compléter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C08D57-FC28-654F-AC27-4072C6EA01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87919" y="1825625"/>
            <a:ext cx="5156200" cy="35175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Titre de votre paragraphe 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A846F4-CBD7-FD44-BAE2-94A15A534D6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47319" y="1825625"/>
            <a:ext cx="5156200" cy="35175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Titre de votre paragraphe 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4076BC8-5442-0A4F-9417-6CF7F55DB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4800" y="92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votre présentation – date à compléter</a:t>
            </a:r>
          </a:p>
        </p:txBody>
      </p:sp>
    </p:spTree>
    <p:extLst>
      <p:ext uri="{BB962C8B-B14F-4D97-AF65-F5344CB8AC3E}">
        <p14:creationId xmlns:p14="http://schemas.microsoft.com/office/powerpoint/2010/main" val="7694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1AE2B-F35F-D943-86C1-A14C19791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votre partie à compléter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18C9296-7C01-8E4D-AB3F-7BFD9178C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4800" y="92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votre présentation – date à compléter</a:t>
            </a:r>
          </a:p>
        </p:txBody>
      </p:sp>
      <p:sp>
        <p:nvSpPr>
          <p:cNvPr id="10" name="Espace réservé du graphique 9">
            <a:extLst>
              <a:ext uri="{FF2B5EF4-FFF2-40B4-BE49-F238E27FC236}">
                <a16:creationId xmlns:a16="http://schemas.microsoft.com/office/drawing/2014/main" id="{4C10BAD0-DE4B-D145-B24C-618031944E4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1361399" y="1817246"/>
            <a:ext cx="8576733" cy="3944938"/>
          </a:xfrm>
        </p:spPr>
        <p:txBody>
          <a:bodyPr/>
          <a:lstStyle/>
          <a:p>
            <a:r>
              <a:rPr lang="fr-FR" dirty="0"/>
              <a:t>Votre graphique à créer ici</a:t>
            </a:r>
          </a:p>
        </p:txBody>
      </p:sp>
    </p:spTree>
    <p:extLst>
      <p:ext uri="{BB962C8B-B14F-4D97-AF65-F5344CB8AC3E}">
        <p14:creationId xmlns:p14="http://schemas.microsoft.com/office/powerpoint/2010/main" val="303298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1AE2B-F35F-D943-86C1-A14C19791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votre partie à compléter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18C9296-7C01-8E4D-AB3F-7BFD9178C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4800" y="92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votre présentation – date à compléter</a:t>
            </a:r>
          </a:p>
        </p:txBody>
      </p:sp>
      <p:sp>
        <p:nvSpPr>
          <p:cNvPr id="4" name="Espace réservé de l’image 3">
            <a:extLst>
              <a:ext uri="{FF2B5EF4-FFF2-40B4-BE49-F238E27FC236}">
                <a16:creationId xmlns:a16="http://schemas.microsoft.com/office/drawing/2014/main" id="{1A2FEFA1-72AA-6443-96BF-96FD6AD5C0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3151" y="1763177"/>
            <a:ext cx="9179983" cy="3690937"/>
          </a:xfrm>
        </p:spPr>
        <p:txBody>
          <a:bodyPr/>
          <a:lstStyle/>
          <a:p>
            <a:r>
              <a:rPr lang="fr-FR" dirty="0"/>
              <a:t>Votre image ici</a:t>
            </a:r>
          </a:p>
        </p:txBody>
      </p:sp>
      <p:sp>
        <p:nvSpPr>
          <p:cNvPr id="7" name="Espace réservé du texte 12">
            <a:extLst>
              <a:ext uri="{FF2B5EF4-FFF2-40B4-BE49-F238E27FC236}">
                <a16:creationId xmlns:a16="http://schemas.microsoft.com/office/drawing/2014/main" id="{347C7975-A063-8245-99BB-A606F8CED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3423" y="5542180"/>
            <a:ext cx="8190123" cy="241674"/>
          </a:xfr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Légende photo</a:t>
            </a:r>
          </a:p>
        </p:txBody>
      </p:sp>
    </p:spTree>
    <p:extLst>
      <p:ext uri="{BB962C8B-B14F-4D97-AF65-F5344CB8AC3E}">
        <p14:creationId xmlns:p14="http://schemas.microsoft.com/office/powerpoint/2010/main" val="21885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D0E6B9-EA4C-6E48-AC3C-AB697BA812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votre présentation – date à compléter</a:t>
            </a:r>
            <a:endParaRPr lang="fr-FR" dirty="0"/>
          </a:p>
        </p:txBody>
      </p:sp>
      <p:sp>
        <p:nvSpPr>
          <p:cNvPr id="4" name="Espace réservé de l’image 3">
            <a:extLst>
              <a:ext uri="{FF2B5EF4-FFF2-40B4-BE49-F238E27FC236}">
                <a16:creationId xmlns:a16="http://schemas.microsoft.com/office/drawing/2014/main" id="{E7A08BD4-7503-384C-8929-3717CFA9BB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69758" y="835988"/>
            <a:ext cx="10411119" cy="4185932"/>
          </a:xfrm>
        </p:spPr>
        <p:txBody>
          <a:bodyPr/>
          <a:lstStyle/>
          <a:p>
            <a:r>
              <a:rPr lang="fr-FR" dirty="0"/>
              <a:t>Votre image ici</a:t>
            </a:r>
          </a:p>
        </p:txBody>
      </p:sp>
      <p:sp>
        <p:nvSpPr>
          <p:cNvPr id="5" name="Espace réservé du texte 12">
            <a:extLst>
              <a:ext uri="{FF2B5EF4-FFF2-40B4-BE49-F238E27FC236}">
                <a16:creationId xmlns:a16="http://schemas.microsoft.com/office/drawing/2014/main" id="{60D87512-8469-544C-9433-DEEEF013FE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9757" y="5180273"/>
            <a:ext cx="8190123" cy="241674"/>
          </a:xfr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Légende photo</a:t>
            </a:r>
          </a:p>
        </p:txBody>
      </p:sp>
    </p:spTree>
    <p:extLst>
      <p:ext uri="{BB962C8B-B14F-4D97-AF65-F5344CB8AC3E}">
        <p14:creationId xmlns:p14="http://schemas.microsoft.com/office/powerpoint/2010/main" val="282170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ablea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B5A0D57-1D85-A245-AFAE-C0F1A85D8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6388" y="725262"/>
            <a:ext cx="10515600" cy="68147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votre partie à compléter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F09919E-7A80-F04B-BEB2-894F3D56E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4800" y="92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votre présentation – date à compléter</a:t>
            </a:r>
          </a:p>
        </p:txBody>
      </p: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117FB6EC-8F60-5D45-BCE8-EF091170BA31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1243708" y="1696039"/>
            <a:ext cx="8841317" cy="4021138"/>
          </a:xfrm>
        </p:spPr>
        <p:txBody>
          <a:bodyPr/>
          <a:lstStyle/>
          <a:p>
            <a:r>
              <a:rPr lang="fr-FR" dirty="0"/>
              <a:t>Votre tableau à créer ici</a:t>
            </a:r>
          </a:p>
        </p:txBody>
      </p:sp>
    </p:spTree>
    <p:extLst>
      <p:ext uri="{BB962C8B-B14F-4D97-AF65-F5344CB8AC3E}">
        <p14:creationId xmlns:p14="http://schemas.microsoft.com/office/powerpoint/2010/main" val="288782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E3A017-1AA3-154C-82BB-5873D5A5E5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5018" y="457200"/>
            <a:ext cx="3629013" cy="1349566"/>
          </a:xfrm>
        </p:spPr>
        <p:txBody>
          <a:bodyPr anchor="b"/>
          <a:lstStyle>
            <a:lvl1pPr algn="ctr">
              <a:defRPr sz="3200">
                <a:solidFill>
                  <a:srgbClr val="B6292C"/>
                </a:solidFill>
              </a:defRPr>
            </a:lvl1pPr>
          </a:lstStyle>
          <a:p>
            <a:r>
              <a:rPr lang="fr-FR" dirty="0"/>
              <a:t>Votre titre de paragraphe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91A474A5-7548-3349-9A7C-D7B3EC90993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867400" y="5798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Votre image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091E60-950D-1B45-BAFE-911A59034A3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11265" y="2068417"/>
            <a:ext cx="393276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Votre texte</a:t>
            </a:r>
          </a:p>
          <a:p>
            <a:pPr lvl="0"/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DA502FC-5F30-B641-9B26-76CA5BCEF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4800" y="92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votre présentation – date à compléter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74B0568-FEE2-534B-BBAD-110CA85411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7401" y="5575234"/>
            <a:ext cx="3195809" cy="219639"/>
          </a:xfr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Légende photo</a:t>
            </a:r>
          </a:p>
        </p:txBody>
      </p:sp>
    </p:spTree>
    <p:extLst>
      <p:ext uri="{BB962C8B-B14F-4D97-AF65-F5344CB8AC3E}">
        <p14:creationId xmlns:p14="http://schemas.microsoft.com/office/powerpoint/2010/main" val="214466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1598401-A58E-CF44-869C-C42F78B40D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votre présentation – date à compléter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06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8B87E29-20A4-384B-819E-EF3AA4509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60"/>
          <a:stretch/>
        </p:blipFill>
        <p:spPr>
          <a:xfrm>
            <a:off x="-190614" y="-11017"/>
            <a:ext cx="12382615" cy="68690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8174-775F-5243-9F62-1EBC4587A2DC}" type="datetimeFigureOut">
              <a:rPr lang="fr-FR" smtClean="0"/>
              <a:t>12/10/2022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1B647-54AB-3842-90F9-41354240241E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43D12E1-9EEB-CB4B-86F9-A97E658455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42710" y="6177249"/>
            <a:ext cx="7806267" cy="6477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C10D283-DA19-DF4F-8C0F-7CCDB5C5A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5566" r="81566" b="36209"/>
          <a:stretch/>
        </p:blipFill>
        <p:spPr>
          <a:xfrm>
            <a:off x="9595692" y="172310"/>
            <a:ext cx="2247441" cy="153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9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D2B1C50-2526-9E41-8E52-A43916BFF1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19128" r="5872"/>
          <a:stretch/>
        </p:blipFill>
        <p:spPr>
          <a:xfrm rot="5400000">
            <a:off x="878742" y="-878744"/>
            <a:ext cx="6858001" cy="8615487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29FE7C-1990-CD4C-A721-010B48A78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388" y="758313"/>
            <a:ext cx="10515600" cy="681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votre partie à compléter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8A1627-BAF5-D649-818B-DD3CAC198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44" y="1740108"/>
            <a:ext cx="8906697" cy="416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Titre de votre paragraphe niveau 1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 Texte de votre paragraphe</a:t>
            </a:r>
            <a:br>
              <a:rPr lang="fr-FR" dirty="0"/>
            </a:br>
            <a:r>
              <a:rPr lang="fr-FR" dirty="0"/>
              <a:t> </a:t>
            </a:r>
          </a:p>
          <a:p>
            <a:pPr lvl="2"/>
            <a:r>
              <a:rPr lang="fr-FR" dirty="0"/>
              <a:t> Troisième niveau</a:t>
            </a:r>
            <a:br>
              <a:rPr lang="fr-FR" dirty="0"/>
            </a:br>
            <a:endParaRPr lang="fr-FR" dirty="0"/>
          </a:p>
          <a:p>
            <a:pPr lvl="3"/>
            <a:r>
              <a:rPr lang="fr-FR" dirty="0"/>
              <a:t> Quatrième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4B6723-5C41-184A-96BB-63EC9CB39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4800" y="92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votre présentation – date à compléter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4C1FAF5-4221-2648-A1C5-BE47D55CC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15566" r="81566" b="36209"/>
          <a:stretch/>
        </p:blipFill>
        <p:spPr>
          <a:xfrm>
            <a:off x="9996890" y="5442335"/>
            <a:ext cx="1864644" cy="12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8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rgbClr val="7C9BC0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B8292C"/>
        </a:buClr>
        <a:buSzPct val="150000"/>
        <a:buFont typeface="ArialUnicodeMS" panose="020B0604020202020204" pitchFamily="34" charset="-128"/>
        <a:buNone/>
        <a:defRPr sz="2500" kern="1200">
          <a:solidFill>
            <a:srgbClr val="B6292C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C9BC0"/>
        </a:buClr>
        <a:buSzPct val="120000"/>
        <a:buFont typeface="HiraginoSans-W3" panose="020B0400000000000000" pitchFamily="34" charset="-128"/>
        <a:buChar char="◎"/>
        <a:defRPr sz="2000" kern="1200">
          <a:solidFill>
            <a:schemeClr val="tx1">
              <a:lumMod val="65000"/>
              <a:lumOff val="35000"/>
            </a:schemeClr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C9BC0"/>
        </a:buClr>
        <a:buSzPct val="120000"/>
        <a:buFont typeface="LucidaGrande" panose="020B0600040502020204" pitchFamily="34" charset="0"/>
        <a:buChar char="○"/>
        <a:defRPr sz="1800" kern="1200">
          <a:solidFill>
            <a:schemeClr val="tx1">
              <a:lumMod val="65000"/>
              <a:lumOff val="35000"/>
            </a:schemeClr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253948-7845-BB48-97EC-634D3D153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409" y="1028700"/>
            <a:ext cx="8685881" cy="2400300"/>
          </a:xfrm>
        </p:spPr>
        <p:txBody>
          <a:bodyPr>
            <a:normAutofit/>
          </a:bodyPr>
          <a:lstStyle/>
          <a:p>
            <a:r>
              <a:rPr lang="fr-FR" dirty="0"/>
              <a:t>Les accidents déclarés </a:t>
            </a:r>
            <a:br>
              <a:rPr lang="fr-FR" dirty="0"/>
            </a:br>
            <a:r>
              <a:rPr lang="fr-FR" dirty="0"/>
              <a:t>à la FFCT en Isère</a:t>
            </a:r>
            <a:br>
              <a:rPr lang="fr-FR" dirty="0"/>
            </a:br>
            <a:r>
              <a:rPr lang="fr-FR" dirty="0"/>
              <a:t>Quelques statistiques Isère / National</a:t>
            </a:r>
            <a:br>
              <a:rPr lang="fr-FR" dirty="0"/>
            </a:br>
            <a:endParaRPr lang="fr-FR" sz="18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15F6D1-1F9C-C243-96C1-273E5005A0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Commission Sécurité Codep 38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Septembre 2022</a:t>
            </a:r>
          </a:p>
        </p:txBody>
      </p:sp>
    </p:spTree>
    <p:extLst>
      <p:ext uri="{BB962C8B-B14F-4D97-AF65-F5344CB8AC3E}">
        <p14:creationId xmlns:p14="http://schemas.microsoft.com/office/powerpoint/2010/main" val="222382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369646F-3D9C-88D2-2EE6-897947641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304596"/>
            <a:ext cx="8224501" cy="618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9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7EEC61E-14B3-912E-AB85-7F154C3EC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69" y="304921"/>
            <a:ext cx="8286087" cy="605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F2FE0F0-8FF0-1559-9327-0B499323F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0" y="293440"/>
            <a:ext cx="8378328" cy="61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2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B5381D4-D190-0D97-D304-390DD55BE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68732"/>
            <a:ext cx="8703168" cy="53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07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AD6DDA8-8FB6-51B3-FC68-B42BC24C0923}"/>
              </a:ext>
            </a:extLst>
          </p:cNvPr>
          <p:cNvSpPr txBox="1"/>
          <p:nvPr/>
        </p:nvSpPr>
        <p:spPr>
          <a:xfrm>
            <a:off x="2183130" y="1337310"/>
            <a:ext cx="88353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La déclaration </a:t>
            </a:r>
            <a:r>
              <a:rPr lang="fr-FR" sz="3600" b="1" dirty="0"/>
              <a:t>d’assurance</a:t>
            </a:r>
            <a:r>
              <a:rPr lang="fr-FR" sz="3200" b="1" dirty="0"/>
              <a:t> sur le site « ffvelo.fr »</a:t>
            </a:r>
          </a:p>
          <a:p>
            <a:r>
              <a:rPr lang="fr-FR" sz="3200" b="1" dirty="0"/>
              <a:t> </a:t>
            </a:r>
          </a:p>
          <a:p>
            <a:r>
              <a:rPr lang="fr-FR" sz="3200" b="1" dirty="0"/>
              <a:t>		Espace licencié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D7AE20BF-6E65-0151-51D0-D5E0750F8001}"/>
              </a:ext>
            </a:extLst>
          </p:cNvPr>
          <p:cNvSpPr/>
          <p:nvPr/>
        </p:nvSpPr>
        <p:spPr>
          <a:xfrm>
            <a:off x="2834640" y="2480310"/>
            <a:ext cx="1085850" cy="3200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177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007A17B-ABD5-AB3A-744F-E10BD7973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39" y="917574"/>
            <a:ext cx="9562381" cy="44773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4E54AD9-0244-F454-F4A9-6B8C5B4BF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970" y="2834679"/>
            <a:ext cx="1511090" cy="75102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7F8C062-E78C-B6E0-3872-FC0476EB873E}"/>
              </a:ext>
            </a:extLst>
          </p:cNvPr>
          <p:cNvSpPr txBox="1"/>
          <p:nvPr/>
        </p:nvSpPr>
        <p:spPr>
          <a:xfrm>
            <a:off x="3086100" y="5749290"/>
            <a:ext cx="630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Nota: Un « passage » aux urgences n’est pas une hospitalisation. 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D42FB70-03BE-D90A-01BD-5A5364CE58CC}"/>
              </a:ext>
            </a:extLst>
          </p:cNvPr>
          <p:cNvCxnSpPr>
            <a:cxnSpLocks/>
          </p:cNvCxnSpPr>
          <p:nvPr/>
        </p:nvCxnSpPr>
        <p:spPr>
          <a:xfrm flipV="1">
            <a:off x="4183380" y="3585700"/>
            <a:ext cx="1771650" cy="21635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610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997EC83-1A90-82A1-4173-94EBBFE36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55" y="897890"/>
            <a:ext cx="9635490" cy="45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1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DC5A504-A597-7261-6450-0F9391371FF5}"/>
              </a:ext>
            </a:extLst>
          </p:cNvPr>
          <p:cNvSpPr txBox="1"/>
          <p:nvPr/>
        </p:nvSpPr>
        <p:spPr>
          <a:xfrm>
            <a:off x="2423160" y="1931670"/>
            <a:ext cx="557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2 Rappels :</a:t>
            </a:r>
          </a:p>
        </p:txBody>
      </p:sp>
    </p:spTree>
    <p:extLst>
      <p:ext uri="{BB962C8B-B14F-4D97-AF65-F5344CB8AC3E}">
        <p14:creationId xmlns:p14="http://schemas.microsoft.com/office/powerpoint/2010/main" val="1482486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11AE756-612E-ECAB-101C-EA2D839DF620}"/>
              </a:ext>
            </a:extLst>
          </p:cNvPr>
          <p:cNvSpPr txBox="1"/>
          <p:nvPr/>
        </p:nvSpPr>
        <p:spPr>
          <a:xfrm>
            <a:off x="1725930" y="868680"/>
            <a:ext cx="9498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800" dirty="0"/>
              <a:t>si blessures/douleurs suite à un accident, consulter un médecin le plus rapidement possible et demander qu'on vous remette </a:t>
            </a:r>
            <a:r>
              <a:rPr lang="fr-FR" sz="3600" b="1" dirty="0"/>
              <a:t>un certificat médical initial.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36515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11AE756-612E-ECAB-101C-EA2D839DF620}"/>
              </a:ext>
            </a:extLst>
          </p:cNvPr>
          <p:cNvSpPr txBox="1"/>
          <p:nvPr/>
        </p:nvSpPr>
        <p:spPr>
          <a:xfrm>
            <a:off x="1725930" y="868680"/>
            <a:ext cx="94983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800" dirty="0"/>
              <a:t>si blessures/douleurs suite à un accident, consulter un médecin le plus rapidement possible et demander qu'on vous remette </a:t>
            </a:r>
            <a:r>
              <a:rPr lang="fr-FR" sz="3600" b="1" dirty="0"/>
              <a:t>un certificat médical initial.</a:t>
            </a:r>
          </a:p>
          <a:p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dirty="0"/>
              <a:t>comme nous approchons de la fin d'année: le renouvellement des licences est à faire au plus tôt car les licenciés sont couverts en janvier/février de l'année suivante, sous réserves que leur licence soit renouvelée auprès du Club avant le 01/03. </a:t>
            </a:r>
          </a:p>
        </p:txBody>
      </p:sp>
    </p:spTree>
    <p:extLst>
      <p:ext uri="{BB962C8B-B14F-4D97-AF65-F5344CB8AC3E}">
        <p14:creationId xmlns:p14="http://schemas.microsoft.com/office/powerpoint/2010/main" val="382175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BE90F4F-C9B1-7B1A-D1EB-855FE163A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4" y="218716"/>
            <a:ext cx="3163824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019C720-2B32-BB70-5FAA-F604D1CAA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884" y="2766060"/>
            <a:ext cx="1018120" cy="50601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81CEDE9-EB60-6EC1-C7A8-2D053F9A7ABD}"/>
              </a:ext>
            </a:extLst>
          </p:cNvPr>
          <p:cNvSpPr txBox="1"/>
          <p:nvPr/>
        </p:nvSpPr>
        <p:spPr>
          <a:xfrm>
            <a:off x="720090" y="1714500"/>
            <a:ext cx="4720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Sur le site Cyclo38ffct et sur l’Appli :</a:t>
            </a:r>
          </a:p>
        </p:txBody>
      </p:sp>
    </p:spTree>
    <p:extLst>
      <p:ext uri="{BB962C8B-B14F-4D97-AF65-F5344CB8AC3E}">
        <p14:creationId xmlns:p14="http://schemas.microsoft.com/office/powerpoint/2010/main" val="325052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2032981-DE8C-FCBD-B2E7-C4C907B83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024" y="0"/>
            <a:ext cx="3249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4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E17E0D3-BC43-5FE5-6F2B-63B8E8052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373" y="794040"/>
            <a:ext cx="8742114" cy="544136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343E956-5479-3229-D6AD-EAA38AFE4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440" y="2604494"/>
            <a:ext cx="2574080" cy="506012"/>
          </a:xfrm>
          <a:prstGeom prst="rect">
            <a:avLst/>
          </a:prstGeom>
        </p:spPr>
      </p:pic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1F1FDB02-1705-56B5-9450-A711A2889B62}"/>
              </a:ext>
            </a:extLst>
          </p:cNvPr>
          <p:cNvSpPr/>
          <p:nvPr/>
        </p:nvSpPr>
        <p:spPr>
          <a:xfrm>
            <a:off x="4503420" y="3747495"/>
            <a:ext cx="3127090" cy="1253428"/>
          </a:xfrm>
          <a:prstGeom prst="wedgeRoundRectCallout">
            <a:avLst>
              <a:gd name="adj1" fmla="val 66013"/>
              <a:gd name="adj2" fmla="val -105399"/>
              <a:gd name="adj3" fmla="val 16667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L’origine de l’accident ou incident</a:t>
            </a:r>
          </a:p>
        </p:txBody>
      </p:sp>
    </p:spTree>
    <p:extLst>
      <p:ext uri="{BB962C8B-B14F-4D97-AF65-F5344CB8AC3E}">
        <p14:creationId xmlns:p14="http://schemas.microsoft.com/office/powerpoint/2010/main" val="167829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3FBB6EE-3B43-9700-2EB8-0E359E526BA4}"/>
              </a:ext>
            </a:extLst>
          </p:cNvPr>
          <p:cNvSpPr txBox="1"/>
          <p:nvPr/>
        </p:nvSpPr>
        <p:spPr>
          <a:xfrm>
            <a:off x="1381125" y="1920240"/>
            <a:ext cx="94297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Quelques chiffres sur le département de l’Isère et au niveau National</a:t>
            </a:r>
          </a:p>
          <a:p>
            <a:endParaRPr lang="fr-FR" sz="3600" b="1" dirty="0"/>
          </a:p>
          <a:p>
            <a:r>
              <a:rPr lang="fr-FR" sz="1600" b="1" dirty="0"/>
              <a:t>Nota: Toutes les données proviennent du cabinet d’assurance </a:t>
            </a:r>
            <a:r>
              <a:rPr lang="fr-FR" sz="1600" b="1" dirty="0" err="1"/>
              <a:t>Gomis</a:t>
            </a:r>
            <a:r>
              <a:rPr lang="fr-FR" sz="1600" b="1" dirty="0"/>
              <a:t> et Garrigues </a:t>
            </a:r>
          </a:p>
        </p:txBody>
      </p:sp>
    </p:spTree>
    <p:extLst>
      <p:ext uri="{BB962C8B-B14F-4D97-AF65-F5344CB8AC3E}">
        <p14:creationId xmlns:p14="http://schemas.microsoft.com/office/powerpoint/2010/main" val="321971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F48E065-E2F6-A06D-F86B-48209EBE1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223837"/>
            <a:ext cx="7738110" cy="671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4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A6AA32A-95FC-486F-5CA0-633B30B3B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00824"/>
            <a:ext cx="8477083" cy="624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0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3F2E66F-7D50-1C65-2E9A-42B854BA8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80" y="290278"/>
            <a:ext cx="8427884" cy="61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2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6607380-A4CF-9A54-3604-816F4EA46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43939"/>
            <a:ext cx="8138159" cy="60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99247"/>
      </p:ext>
    </p:extLst>
  </p:cSld>
  <p:clrMapOvr>
    <a:masterClrMapping/>
  </p:clrMapOvr>
</p:sld>
</file>

<file path=ppt/theme/theme1.xml><?xml version="1.0" encoding="utf-8"?>
<a:theme xmlns:a="http://schemas.openxmlformats.org/drawingml/2006/main" name="Diapositive TITR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70BFF9DA-2FDA-0042-BE21-83120EFFC6DA}" vid="{7EC27346-B593-C647-BF63-6C7DAB2A9EB3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70BFF9DA-2FDA-0042-BE21-83120EFFC6DA}" vid="{BC62F87B-4C81-0E45-9B15-1CBBB3796E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187</Words>
  <Application>Microsoft Office PowerPoint</Application>
  <PresentationFormat>Grand écran</PresentationFormat>
  <Paragraphs>19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ArialUnicodeMS</vt:lpstr>
      <vt:lpstr>Calibri</vt:lpstr>
      <vt:lpstr>Futura Medium</vt:lpstr>
      <vt:lpstr>HiraginoSans-W3</vt:lpstr>
      <vt:lpstr>LucidaGrande</vt:lpstr>
      <vt:lpstr>Diapositive TITRE</vt:lpstr>
      <vt:lpstr>Conception personnalisée</vt:lpstr>
      <vt:lpstr>Les accidents déclarés  à la FFCT en Isère Quelques statistiques Isère / National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accidents déclarés  à la FFCT en Isère Quelques statistiques Isère / National Nota: Toutes les données proviennent du cabinet d’assurance Gomis et Garigues</dc:title>
  <dc:creator>Guy Thollon</dc:creator>
  <cp:lastModifiedBy>Guy Thollon</cp:lastModifiedBy>
  <cp:revision>6</cp:revision>
  <dcterms:created xsi:type="dcterms:W3CDTF">2022-10-09T15:50:48Z</dcterms:created>
  <dcterms:modified xsi:type="dcterms:W3CDTF">2022-10-12T17:03:06Z</dcterms:modified>
</cp:coreProperties>
</file>