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sldIdLst>
    <p:sldId id="265" r:id="rId2"/>
    <p:sldId id="313" r:id="rId3"/>
    <p:sldId id="266" r:id="rId4"/>
    <p:sldId id="310" r:id="rId5"/>
    <p:sldId id="267" r:id="rId6"/>
    <p:sldId id="268" r:id="rId7"/>
    <p:sldId id="269" r:id="rId8"/>
    <p:sldId id="281" r:id="rId9"/>
    <p:sldId id="270" r:id="rId10"/>
    <p:sldId id="311" r:id="rId11"/>
    <p:sldId id="272" r:id="rId12"/>
    <p:sldId id="273" r:id="rId13"/>
    <p:sldId id="274" r:id="rId14"/>
    <p:sldId id="276" r:id="rId15"/>
    <p:sldId id="275" r:id="rId16"/>
    <p:sldId id="277" r:id="rId17"/>
    <p:sldId id="278" r:id="rId18"/>
    <p:sldId id="279" r:id="rId19"/>
    <p:sldId id="280" r:id="rId20"/>
    <p:sldId id="282" r:id="rId21"/>
    <p:sldId id="283" r:id="rId22"/>
    <p:sldId id="284" r:id="rId23"/>
    <p:sldId id="285" r:id="rId24"/>
    <p:sldId id="286" r:id="rId25"/>
    <p:sldId id="287" r:id="rId26"/>
    <p:sldId id="288" r:id="rId27"/>
    <p:sldId id="291" r:id="rId28"/>
    <p:sldId id="290" r:id="rId29"/>
    <p:sldId id="309"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292C"/>
    <a:srgbClr val="7C9BC0"/>
    <a:srgbClr val="B8292C"/>
    <a:srgbClr val="162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705"/>
  </p:normalViewPr>
  <p:slideViewPr>
    <p:cSldViewPr snapToGrid="0" snapToObjects="1">
      <p:cViewPr varScale="1">
        <p:scale>
          <a:sx n="116" d="100"/>
          <a:sy n="116" d="100"/>
        </p:scale>
        <p:origin x="146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Texte">
    <p:spTree>
      <p:nvGrpSpPr>
        <p:cNvPr id="1" name=""/>
        <p:cNvGrpSpPr/>
        <p:nvPr/>
      </p:nvGrpSpPr>
      <p:grpSpPr>
        <a:xfrm>
          <a:off x="0" y="0"/>
          <a:ext cx="0" cy="0"/>
          <a:chOff x="0" y="0"/>
          <a:chExt cx="0" cy="0"/>
        </a:xfrm>
      </p:grpSpPr>
      <p:sp>
        <p:nvSpPr>
          <p:cNvPr id="4" name="Espace réservé du titre 1">
            <a:extLst>
              <a:ext uri="{FF2B5EF4-FFF2-40B4-BE49-F238E27FC236}">
                <a16:creationId xmlns="" xmlns:a16="http://schemas.microsoft.com/office/drawing/2014/main" id="{90FDBB33-E949-464E-BF2B-4202A9DB491C}"/>
              </a:ext>
            </a:extLst>
          </p:cNvPr>
          <p:cNvSpPr>
            <a:spLocks noGrp="1"/>
          </p:cNvSpPr>
          <p:nvPr>
            <p:ph type="title"/>
          </p:nvPr>
        </p:nvSpPr>
        <p:spPr>
          <a:xfrm>
            <a:off x="1362291" y="758312"/>
            <a:ext cx="7886700" cy="681477"/>
          </a:xfrm>
          <a:prstGeom prst="rect">
            <a:avLst/>
          </a:prstGeom>
        </p:spPr>
        <p:txBody>
          <a:bodyPr vert="horz" lIns="91440" tIns="45720" rIns="91440" bIns="45720" rtlCol="0" anchor="ctr">
            <a:normAutofit/>
          </a:bodyPr>
          <a:lstStyle/>
          <a:p>
            <a:r>
              <a:rPr lang="fr-FR" dirty="0"/>
              <a:t>Titre de votre partie à compléter</a:t>
            </a:r>
          </a:p>
        </p:txBody>
      </p:sp>
      <p:sp>
        <p:nvSpPr>
          <p:cNvPr id="5" name="Espace réservé du pied de page 4">
            <a:extLst>
              <a:ext uri="{FF2B5EF4-FFF2-40B4-BE49-F238E27FC236}">
                <a16:creationId xmlns="" xmlns:a16="http://schemas.microsoft.com/office/drawing/2014/main" id="{FCD55B31-443A-6742-9649-08E66FC165D8}"/>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7" name="Espace réservé du texte 6">
            <a:extLst>
              <a:ext uri="{FF2B5EF4-FFF2-40B4-BE49-F238E27FC236}">
                <a16:creationId xmlns="" xmlns:a16="http://schemas.microsoft.com/office/drawing/2014/main" id="{1F9B4F23-F6A1-BF4C-80C7-2F2FD89A86B3}"/>
              </a:ext>
            </a:extLst>
          </p:cNvPr>
          <p:cNvSpPr>
            <a:spLocks noGrp="1"/>
          </p:cNvSpPr>
          <p:nvPr>
            <p:ph type="body" sz="quarter" idx="10" hasCustomPrompt="1"/>
          </p:nvPr>
        </p:nvSpPr>
        <p:spPr>
          <a:xfrm>
            <a:off x="1003300" y="1906588"/>
            <a:ext cx="6554788" cy="4064000"/>
          </a:xfrm>
        </p:spPr>
        <p:txBody>
          <a:bodyPr/>
          <a:lstStyle>
            <a:lvl1pPr>
              <a:defRPr/>
            </a:lvl1pPr>
            <a:lvl2pPr>
              <a:defRPr/>
            </a:lvl2pPr>
            <a:lvl3pPr>
              <a:defRPr/>
            </a:lvl3pPr>
            <a:lvl4pPr>
              <a:defRPr/>
            </a:lvl4pPr>
          </a:lstStyle>
          <a:p>
            <a:pPr lvl="0"/>
            <a:r>
              <a:rPr lang="fr-FR" dirty="0"/>
              <a:t>Titre de votre paragraphe niveau 1</a:t>
            </a:r>
          </a:p>
          <a:p>
            <a:pPr lvl="0"/>
            <a:endParaRPr lang="fr-FR" dirty="0"/>
          </a:p>
          <a:p>
            <a:pPr lvl="1"/>
            <a:r>
              <a:rPr lang="fr-FR" dirty="0"/>
              <a:t> Texte de votre paragraphe</a:t>
            </a:r>
            <a:br>
              <a:rPr lang="fr-FR" dirty="0"/>
            </a:br>
            <a:r>
              <a:rPr lang="fr-FR" dirty="0"/>
              <a:t> </a:t>
            </a:r>
          </a:p>
          <a:p>
            <a:pPr lvl="2"/>
            <a:r>
              <a:rPr lang="fr-FR" dirty="0"/>
              <a:t> Troisième niveau</a:t>
            </a:r>
            <a:br>
              <a:rPr lang="fr-FR" dirty="0"/>
            </a:br>
            <a:endParaRPr lang="fr-FR" dirty="0"/>
          </a:p>
          <a:p>
            <a:pPr lvl="3"/>
            <a:r>
              <a:rPr lang="fr-FR" dirty="0"/>
              <a:t> Quatrième niveau</a:t>
            </a:r>
          </a:p>
        </p:txBody>
      </p:sp>
    </p:spTree>
    <p:extLst>
      <p:ext uri="{BB962C8B-B14F-4D97-AF65-F5344CB8AC3E}">
        <p14:creationId xmlns:p14="http://schemas.microsoft.com/office/powerpoint/2010/main" val="132777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iapositive 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B17EBB9-2FEB-ED44-8780-FF6B72185190}"/>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3" name="Espace réservé du contenu 2">
            <a:extLst>
              <a:ext uri="{FF2B5EF4-FFF2-40B4-BE49-F238E27FC236}">
                <a16:creationId xmlns="" xmlns:a16="http://schemas.microsoft.com/office/drawing/2014/main" id="{4EC08D57-FC28-654F-AC27-4072C6EA01E2}"/>
              </a:ext>
            </a:extLst>
          </p:cNvPr>
          <p:cNvSpPr>
            <a:spLocks noGrp="1"/>
          </p:cNvSpPr>
          <p:nvPr>
            <p:ph sz="half" idx="1" hasCustomPrompt="1"/>
          </p:nvPr>
        </p:nvSpPr>
        <p:spPr>
          <a:xfrm>
            <a:off x="815939" y="1825625"/>
            <a:ext cx="3867150" cy="3517556"/>
          </a:xfrm>
        </p:spPr>
        <p:txBody>
          <a:bodyPr/>
          <a:lstStyle>
            <a:lvl1pPr>
              <a:defRPr/>
            </a:lvl1pPr>
          </a:lstStyle>
          <a:p>
            <a:pPr lvl="0"/>
            <a:r>
              <a:rPr lang="fr-FR" dirty="0"/>
              <a:t>Titre de votre paragraphe niveau 1</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 xmlns:a16="http://schemas.microsoft.com/office/drawing/2014/main" id="{53A846F4-CBD7-FD44-BAE2-94A15A534D62}"/>
              </a:ext>
            </a:extLst>
          </p:cNvPr>
          <p:cNvSpPr>
            <a:spLocks noGrp="1"/>
          </p:cNvSpPr>
          <p:nvPr>
            <p:ph sz="half" idx="2" hasCustomPrompt="1"/>
          </p:nvPr>
        </p:nvSpPr>
        <p:spPr>
          <a:xfrm>
            <a:off x="4835489" y="1825625"/>
            <a:ext cx="3867150" cy="3517556"/>
          </a:xfrm>
        </p:spPr>
        <p:txBody>
          <a:bodyPr/>
          <a:lstStyle>
            <a:lvl1pPr>
              <a:defRPr/>
            </a:lvl1pPr>
          </a:lstStyle>
          <a:p>
            <a:pPr lvl="0"/>
            <a:r>
              <a:rPr lang="fr-FR" dirty="0"/>
              <a:t>Titre de votre paragraphe niveau 1</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pied de page 4">
            <a:extLst>
              <a:ext uri="{FF2B5EF4-FFF2-40B4-BE49-F238E27FC236}">
                <a16:creationId xmlns="" xmlns:a16="http://schemas.microsoft.com/office/drawing/2014/main" id="{C4076BC8-5442-0A4F-9417-6CF7F55DB89D}"/>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Tree>
    <p:extLst>
      <p:ext uri="{BB962C8B-B14F-4D97-AF65-F5344CB8AC3E}">
        <p14:creationId xmlns:p14="http://schemas.microsoft.com/office/powerpoint/2010/main" val="3647543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Graphiqu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5F1AE2B-F35F-D943-86C1-A14C197918BA}"/>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 xmlns:a16="http://schemas.microsoft.com/office/drawing/2014/main" id="{918C9296-7C01-8E4D-AB3F-7BFD9178CFE9}"/>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10" name="Espace réservé du graphique 9">
            <a:extLst>
              <a:ext uri="{FF2B5EF4-FFF2-40B4-BE49-F238E27FC236}">
                <a16:creationId xmlns="" xmlns:a16="http://schemas.microsoft.com/office/drawing/2014/main" id="{4C10BAD0-DE4B-D145-B24C-618031944E43}"/>
              </a:ext>
            </a:extLst>
          </p:cNvPr>
          <p:cNvSpPr>
            <a:spLocks noGrp="1"/>
          </p:cNvSpPr>
          <p:nvPr>
            <p:ph type="chart" sz="quarter" idx="10" hasCustomPrompt="1"/>
          </p:nvPr>
        </p:nvSpPr>
        <p:spPr>
          <a:xfrm>
            <a:off x="1021049" y="1817246"/>
            <a:ext cx="6432550" cy="3944938"/>
          </a:xfrm>
        </p:spPr>
        <p:txBody>
          <a:bodyPr/>
          <a:lstStyle/>
          <a:p>
            <a:r>
              <a:rPr lang="fr-FR" dirty="0"/>
              <a:t>Votre graphique à créer ici</a:t>
            </a:r>
          </a:p>
        </p:txBody>
      </p:sp>
    </p:spTree>
    <p:extLst>
      <p:ext uri="{BB962C8B-B14F-4D97-AF65-F5344CB8AC3E}">
        <p14:creationId xmlns:p14="http://schemas.microsoft.com/office/powerpoint/2010/main" val="294209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Image 1">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5F1AE2B-F35F-D943-86C1-A14C197918BA}"/>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 xmlns:a16="http://schemas.microsoft.com/office/drawing/2014/main" id="{918C9296-7C01-8E4D-AB3F-7BFD9178CFE9}"/>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4" name="Espace réservé de l’image 3">
            <a:extLst>
              <a:ext uri="{FF2B5EF4-FFF2-40B4-BE49-F238E27FC236}">
                <a16:creationId xmlns="" xmlns:a16="http://schemas.microsoft.com/office/drawing/2014/main" id="{1A2FEFA1-72AA-6443-96BF-96FD6AD5C063}"/>
              </a:ext>
            </a:extLst>
          </p:cNvPr>
          <p:cNvSpPr>
            <a:spLocks noGrp="1"/>
          </p:cNvSpPr>
          <p:nvPr>
            <p:ph type="pic" sz="quarter" idx="10" hasCustomPrompt="1"/>
          </p:nvPr>
        </p:nvSpPr>
        <p:spPr>
          <a:xfrm>
            <a:off x="804863" y="1763176"/>
            <a:ext cx="6884987" cy="3690937"/>
          </a:xfrm>
        </p:spPr>
        <p:txBody>
          <a:bodyPr/>
          <a:lstStyle/>
          <a:p>
            <a:r>
              <a:rPr lang="fr-FR" dirty="0"/>
              <a:t>Votre image ici</a:t>
            </a:r>
          </a:p>
        </p:txBody>
      </p:sp>
      <p:sp>
        <p:nvSpPr>
          <p:cNvPr id="7" name="Espace réservé du texte 12">
            <a:extLst>
              <a:ext uri="{FF2B5EF4-FFF2-40B4-BE49-F238E27FC236}">
                <a16:creationId xmlns="" xmlns:a16="http://schemas.microsoft.com/office/drawing/2014/main" id="{347C7975-A063-8245-99BB-A606F8CED874}"/>
              </a:ext>
            </a:extLst>
          </p:cNvPr>
          <p:cNvSpPr>
            <a:spLocks noGrp="1"/>
          </p:cNvSpPr>
          <p:nvPr>
            <p:ph type="body" sz="quarter" idx="11" hasCustomPrompt="1"/>
          </p:nvPr>
        </p:nvSpPr>
        <p:spPr>
          <a:xfrm>
            <a:off x="820067" y="5542180"/>
            <a:ext cx="6142592" cy="241674"/>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116306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Image 2">
    <p:spTree>
      <p:nvGrpSpPr>
        <p:cNvPr id="1" name=""/>
        <p:cNvGrpSpPr/>
        <p:nvPr/>
      </p:nvGrpSpPr>
      <p:grpSpPr>
        <a:xfrm>
          <a:off x="0" y="0"/>
          <a:ext cx="0" cy="0"/>
          <a:chOff x="0" y="0"/>
          <a:chExt cx="0" cy="0"/>
        </a:xfrm>
      </p:grpSpPr>
      <p:sp>
        <p:nvSpPr>
          <p:cNvPr id="3" name="Espace réservé du pied de page 2">
            <a:extLst>
              <a:ext uri="{FF2B5EF4-FFF2-40B4-BE49-F238E27FC236}">
                <a16:creationId xmlns="" xmlns:a16="http://schemas.microsoft.com/office/drawing/2014/main" id="{3AD0E6B9-EA4C-6E48-AC3C-AB697BA81288}"/>
              </a:ext>
            </a:extLst>
          </p:cNvPr>
          <p:cNvSpPr>
            <a:spLocks noGrp="1"/>
          </p:cNvSpPr>
          <p:nvPr>
            <p:ph type="ftr" sz="quarter" idx="10"/>
          </p:nvPr>
        </p:nvSpPr>
        <p:spPr/>
        <p:txBody>
          <a:bodyPr/>
          <a:lstStyle/>
          <a:p>
            <a:r>
              <a:rPr lang="fr-FR"/>
              <a:t>Titre de votre présentation – date à compléter</a:t>
            </a:r>
            <a:endParaRPr lang="fr-FR" dirty="0"/>
          </a:p>
        </p:txBody>
      </p:sp>
      <p:sp>
        <p:nvSpPr>
          <p:cNvPr id="4" name="Espace réservé de l’image 3">
            <a:extLst>
              <a:ext uri="{FF2B5EF4-FFF2-40B4-BE49-F238E27FC236}">
                <a16:creationId xmlns="" xmlns:a16="http://schemas.microsoft.com/office/drawing/2014/main" id="{E7A08BD4-7503-384C-8929-3717CFA9BB6F}"/>
              </a:ext>
            </a:extLst>
          </p:cNvPr>
          <p:cNvSpPr>
            <a:spLocks noGrp="1"/>
          </p:cNvSpPr>
          <p:nvPr>
            <p:ph type="pic" sz="quarter" idx="11" hasCustomPrompt="1"/>
          </p:nvPr>
        </p:nvSpPr>
        <p:spPr>
          <a:xfrm>
            <a:off x="1102318" y="835988"/>
            <a:ext cx="7808339" cy="4185932"/>
          </a:xfrm>
        </p:spPr>
        <p:txBody>
          <a:bodyPr/>
          <a:lstStyle/>
          <a:p>
            <a:r>
              <a:rPr lang="fr-FR" dirty="0"/>
              <a:t>Votre image ici</a:t>
            </a:r>
          </a:p>
        </p:txBody>
      </p:sp>
      <p:sp>
        <p:nvSpPr>
          <p:cNvPr id="5" name="Espace réservé du texte 12">
            <a:extLst>
              <a:ext uri="{FF2B5EF4-FFF2-40B4-BE49-F238E27FC236}">
                <a16:creationId xmlns="" xmlns:a16="http://schemas.microsoft.com/office/drawing/2014/main" id="{60D87512-8469-544C-9433-DEEEF013FE6C}"/>
              </a:ext>
            </a:extLst>
          </p:cNvPr>
          <p:cNvSpPr>
            <a:spLocks noGrp="1"/>
          </p:cNvSpPr>
          <p:nvPr>
            <p:ph type="body" sz="quarter" idx="12" hasCustomPrompt="1"/>
          </p:nvPr>
        </p:nvSpPr>
        <p:spPr>
          <a:xfrm>
            <a:off x="1102318" y="5180273"/>
            <a:ext cx="6142592" cy="241674"/>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314745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Tableau ">
    <p:spTree>
      <p:nvGrpSpPr>
        <p:cNvPr id="1" name=""/>
        <p:cNvGrpSpPr/>
        <p:nvPr/>
      </p:nvGrpSpPr>
      <p:grpSpPr>
        <a:xfrm>
          <a:off x="0" y="0"/>
          <a:ext cx="0" cy="0"/>
          <a:chOff x="0" y="0"/>
          <a:chExt cx="0" cy="0"/>
        </a:xfrm>
      </p:grpSpPr>
      <p:sp>
        <p:nvSpPr>
          <p:cNvPr id="5" name="Titre 1">
            <a:extLst>
              <a:ext uri="{FF2B5EF4-FFF2-40B4-BE49-F238E27FC236}">
                <a16:creationId xmlns="" xmlns:a16="http://schemas.microsoft.com/office/drawing/2014/main" id="{2B5A0D57-1D85-A245-AFAE-C0F1A85D87E4}"/>
              </a:ext>
            </a:extLst>
          </p:cNvPr>
          <p:cNvSpPr>
            <a:spLocks noGrp="1"/>
          </p:cNvSpPr>
          <p:nvPr>
            <p:ph type="title" hasCustomPrompt="1"/>
          </p:nvPr>
        </p:nvSpPr>
        <p:spPr>
          <a:xfrm>
            <a:off x="1362291" y="725261"/>
            <a:ext cx="7886700" cy="681477"/>
          </a:xfrm>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 xmlns:a16="http://schemas.microsoft.com/office/drawing/2014/main" id="{AF09919E-7A80-F04B-BEB2-894F3D56EBE4}"/>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8" name="Espace réservé du tableau 7">
            <a:extLst>
              <a:ext uri="{FF2B5EF4-FFF2-40B4-BE49-F238E27FC236}">
                <a16:creationId xmlns="" xmlns:a16="http://schemas.microsoft.com/office/drawing/2014/main" id="{117FB6EC-8F60-5D45-BCE8-EF091170BA31}"/>
              </a:ext>
            </a:extLst>
          </p:cNvPr>
          <p:cNvSpPr>
            <a:spLocks noGrp="1"/>
          </p:cNvSpPr>
          <p:nvPr>
            <p:ph type="tbl" sz="quarter" idx="10" hasCustomPrompt="1"/>
          </p:nvPr>
        </p:nvSpPr>
        <p:spPr>
          <a:xfrm>
            <a:off x="932781" y="1696039"/>
            <a:ext cx="6630988" cy="4021138"/>
          </a:xfrm>
        </p:spPr>
        <p:txBody>
          <a:bodyPr/>
          <a:lstStyle/>
          <a:p>
            <a:r>
              <a:rPr lang="fr-FR" dirty="0"/>
              <a:t>Votre tableau à créer ici</a:t>
            </a:r>
          </a:p>
        </p:txBody>
      </p:sp>
    </p:spTree>
    <p:extLst>
      <p:ext uri="{BB962C8B-B14F-4D97-AF65-F5344CB8AC3E}">
        <p14:creationId xmlns:p14="http://schemas.microsoft.com/office/powerpoint/2010/main" val="26531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Texte + Imag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3E3A017-1AA3-154C-82BB-5873D5A5E530}"/>
              </a:ext>
            </a:extLst>
          </p:cNvPr>
          <p:cNvSpPr>
            <a:spLocks noGrp="1"/>
          </p:cNvSpPr>
          <p:nvPr>
            <p:ph type="title" hasCustomPrompt="1"/>
          </p:nvPr>
        </p:nvSpPr>
        <p:spPr>
          <a:xfrm>
            <a:off x="1211263" y="457200"/>
            <a:ext cx="2721760" cy="1349566"/>
          </a:xfrm>
        </p:spPr>
        <p:txBody>
          <a:bodyPr anchor="b"/>
          <a:lstStyle>
            <a:lvl1pPr algn="ctr">
              <a:defRPr sz="3200">
                <a:solidFill>
                  <a:srgbClr val="B6292C"/>
                </a:solidFill>
              </a:defRPr>
            </a:lvl1pPr>
          </a:lstStyle>
          <a:p>
            <a:r>
              <a:rPr lang="fr-FR" dirty="0"/>
              <a:t>Votre titre de paragraphe</a:t>
            </a:r>
          </a:p>
        </p:txBody>
      </p:sp>
      <p:sp>
        <p:nvSpPr>
          <p:cNvPr id="3" name="Espace réservé de l’image 2">
            <a:extLst>
              <a:ext uri="{FF2B5EF4-FFF2-40B4-BE49-F238E27FC236}">
                <a16:creationId xmlns="" xmlns:a16="http://schemas.microsoft.com/office/drawing/2014/main" id="{91A474A5-7548-3349-9A7C-D7B3EC909936}"/>
              </a:ext>
            </a:extLst>
          </p:cNvPr>
          <p:cNvSpPr>
            <a:spLocks noGrp="1"/>
          </p:cNvSpPr>
          <p:nvPr>
            <p:ph type="pic" idx="1" hasCustomPrompt="1"/>
          </p:nvPr>
        </p:nvSpPr>
        <p:spPr>
          <a:xfrm>
            <a:off x="4400550" y="579801"/>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Votre image ici</a:t>
            </a:r>
          </a:p>
        </p:txBody>
      </p:sp>
      <p:sp>
        <p:nvSpPr>
          <p:cNvPr id="4" name="Espace réservé du texte 3">
            <a:extLst>
              <a:ext uri="{FF2B5EF4-FFF2-40B4-BE49-F238E27FC236}">
                <a16:creationId xmlns="" xmlns:a16="http://schemas.microsoft.com/office/drawing/2014/main" id="{9F091E60-950D-1B45-BAFE-911A59034A35}"/>
              </a:ext>
            </a:extLst>
          </p:cNvPr>
          <p:cNvSpPr>
            <a:spLocks noGrp="1"/>
          </p:cNvSpPr>
          <p:nvPr>
            <p:ph type="body" sz="half" idx="2" hasCustomPrompt="1"/>
          </p:nvPr>
        </p:nvSpPr>
        <p:spPr>
          <a:xfrm>
            <a:off x="983448" y="2068417"/>
            <a:ext cx="2949575" cy="3811588"/>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Votre texte</a:t>
            </a:r>
          </a:p>
          <a:p>
            <a:pPr lvl="0"/>
            <a:endParaRPr lang="fr-FR" dirty="0"/>
          </a:p>
        </p:txBody>
      </p:sp>
      <p:sp>
        <p:nvSpPr>
          <p:cNvPr id="8" name="Espace réservé du pied de page 4">
            <a:extLst>
              <a:ext uri="{FF2B5EF4-FFF2-40B4-BE49-F238E27FC236}">
                <a16:creationId xmlns="" xmlns:a16="http://schemas.microsoft.com/office/drawing/2014/main" id="{3DA502FC-5F30-B641-9B26-76CA5BCEF2D1}"/>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13" name="Espace réservé du texte 12">
            <a:extLst>
              <a:ext uri="{FF2B5EF4-FFF2-40B4-BE49-F238E27FC236}">
                <a16:creationId xmlns="" xmlns:a16="http://schemas.microsoft.com/office/drawing/2014/main" id="{674B0568-FEE2-534B-BBAD-110CA854112D}"/>
              </a:ext>
            </a:extLst>
          </p:cNvPr>
          <p:cNvSpPr>
            <a:spLocks noGrp="1"/>
          </p:cNvSpPr>
          <p:nvPr>
            <p:ph type="body" sz="quarter" idx="10" hasCustomPrompt="1"/>
          </p:nvPr>
        </p:nvSpPr>
        <p:spPr>
          <a:xfrm>
            <a:off x="4400550" y="5575233"/>
            <a:ext cx="2396857" cy="219639"/>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286445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vierge">
    <p:spTree>
      <p:nvGrpSpPr>
        <p:cNvPr id="1" name=""/>
        <p:cNvGrpSpPr/>
        <p:nvPr/>
      </p:nvGrpSpPr>
      <p:grpSpPr>
        <a:xfrm>
          <a:off x="0" y="0"/>
          <a:ext cx="0" cy="0"/>
          <a:chOff x="0" y="0"/>
          <a:chExt cx="0" cy="0"/>
        </a:xfrm>
      </p:grpSpPr>
      <p:sp>
        <p:nvSpPr>
          <p:cNvPr id="3" name="Espace réservé du pied de page 2">
            <a:extLst>
              <a:ext uri="{FF2B5EF4-FFF2-40B4-BE49-F238E27FC236}">
                <a16:creationId xmlns="" xmlns:a16="http://schemas.microsoft.com/office/drawing/2014/main" id="{81598401-A58E-CF44-869C-C42F78B40DBE}"/>
              </a:ext>
            </a:extLst>
          </p:cNvPr>
          <p:cNvSpPr>
            <a:spLocks noGrp="1"/>
          </p:cNvSpPr>
          <p:nvPr>
            <p:ph type="ftr" sz="quarter" idx="10"/>
          </p:nvPr>
        </p:nvSpPr>
        <p:spPr/>
        <p:txBody>
          <a:bodyPr/>
          <a:lstStyle/>
          <a:p>
            <a:r>
              <a:rPr lang="fr-FR"/>
              <a:t>Titre de votre présentation – date à compléter</a:t>
            </a:r>
            <a:endParaRPr lang="fr-FR" dirty="0"/>
          </a:p>
        </p:txBody>
      </p:sp>
    </p:spTree>
    <p:extLst>
      <p:ext uri="{BB962C8B-B14F-4D97-AF65-F5344CB8AC3E}">
        <p14:creationId xmlns:p14="http://schemas.microsoft.com/office/powerpoint/2010/main" val="890845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7" name="Date Placeholder 2">
            <a:extLst>
              <a:ext uri="{FF2B5EF4-FFF2-40B4-BE49-F238E27FC236}">
                <a16:creationId xmlns:a16="http://schemas.microsoft.com/office/drawing/2014/main" xmlns="" id="{2985A2F8-7E5A-2347-B08A-541869D17263}"/>
              </a:ext>
            </a:extLst>
          </p:cNvPr>
          <p:cNvSpPr>
            <a:spLocks noGrp="1"/>
          </p:cNvSpPr>
          <p:nvPr>
            <p:ph type="dt" sz="half" idx="10"/>
          </p:nvPr>
        </p:nvSpPr>
        <p:spPr>
          <a:xfrm>
            <a:off x="4076714" y="5098015"/>
            <a:ext cx="2057400" cy="365125"/>
          </a:xfrm>
          <a:prstGeom prst="rect">
            <a:avLst/>
          </a:prstGeom>
        </p:spPr>
        <p:txBody>
          <a:bodyPr/>
          <a:lstStyle>
            <a:lvl1pPr algn="ctr">
              <a:defRPr>
                <a:latin typeface="Futura Medium" panose="020B0602020204020303" pitchFamily="34" charset="-79"/>
                <a:cs typeface="Futura Medium" panose="020B0602020204020303" pitchFamily="34" charset="-79"/>
              </a:defRPr>
            </a:lvl1pPr>
          </a:lstStyle>
          <a:p>
            <a:r>
              <a:rPr lang="fr-FR" dirty="0"/>
              <a:t>Lieu – date à compléter</a:t>
            </a:r>
          </a:p>
        </p:txBody>
      </p:sp>
      <p:sp>
        <p:nvSpPr>
          <p:cNvPr id="12" name="Title 1">
            <a:extLst>
              <a:ext uri="{FF2B5EF4-FFF2-40B4-BE49-F238E27FC236}">
                <a16:creationId xmlns:a16="http://schemas.microsoft.com/office/drawing/2014/main" xmlns="" id="{7788E6A3-B4EF-4C4E-9371-EDE8582EA347}"/>
              </a:ext>
            </a:extLst>
          </p:cNvPr>
          <p:cNvSpPr>
            <a:spLocks noGrp="1"/>
          </p:cNvSpPr>
          <p:nvPr>
            <p:ph type="title" hasCustomPrompt="1"/>
          </p:nvPr>
        </p:nvSpPr>
        <p:spPr>
          <a:xfrm>
            <a:off x="687306" y="1852101"/>
            <a:ext cx="6514411" cy="1325563"/>
          </a:xfrm>
        </p:spPr>
        <p:txBody>
          <a:bodyPr>
            <a:normAutofit/>
          </a:bodyPr>
          <a:lstStyle>
            <a:lvl1pPr algn="ctr">
              <a:defRPr sz="4000">
                <a:solidFill>
                  <a:schemeClr val="tx1">
                    <a:lumMod val="50000"/>
                    <a:lumOff val="50000"/>
                  </a:schemeClr>
                </a:solidFill>
              </a:defRPr>
            </a:lvl1pPr>
          </a:lstStyle>
          <a:p>
            <a:r>
              <a:rPr lang="fr-FR" dirty="0"/>
              <a:t>Titre de votre présentation à compléter</a:t>
            </a:r>
            <a:endParaRPr lang="en-US" dirty="0"/>
          </a:p>
        </p:txBody>
      </p:sp>
      <p:sp>
        <p:nvSpPr>
          <p:cNvPr id="13" name="Espace réservé du texte 14">
            <a:extLst>
              <a:ext uri="{FF2B5EF4-FFF2-40B4-BE49-F238E27FC236}">
                <a16:creationId xmlns:a16="http://schemas.microsoft.com/office/drawing/2014/main" xmlns="" id="{30448AEF-9789-5F4E-880F-9AA8EFB4C220}"/>
              </a:ext>
            </a:extLst>
          </p:cNvPr>
          <p:cNvSpPr>
            <a:spLocks noGrp="1"/>
          </p:cNvSpPr>
          <p:nvPr>
            <p:ph type="body" sz="quarter" idx="12" hasCustomPrompt="1"/>
          </p:nvPr>
        </p:nvSpPr>
        <p:spPr>
          <a:xfrm>
            <a:off x="1726205" y="3807639"/>
            <a:ext cx="6758417" cy="660400"/>
          </a:xfrm>
          <a:prstGeom prst="rect">
            <a:avLst/>
          </a:prstGeom>
        </p:spPr>
        <p:txBody>
          <a:bodyPr/>
          <a:lstStyle>
            <a:lvl1pPr marL="0" indent="0" algn="ctr">
              <a:buNone/>
              <a:defRPr>
                <a:solidFill>
                  <a:schemeClr val="tx1">
                    <a:lumMod val="75000"/>
                    <a:lumOff val="25000"/>
                  </a:schemeClr>
                </a:solidFill>
              </a:defRPr>
            </a:lvl1pPr>
          </a:lstStyle>
          <a:p>
            <a:r>
              <a:rPr lang="fr-FR" sz="2500" dirty="0"/>
              <a:t>Nom et fonction de l’intervenant à compléter</a:t>
            </a:r>
            <a:endParaRPr lang="en-US" sz="2500" dirty="0"/>
          </a:p>
        </p:txBody>
      </p:sp>
    </p:spTree>
    <p:extLst>
      <p:ext uri="{BB962C8B-B14F-4D97-AF65-F5344CB8AC3E}">
        <p14:creationId xmlns:p14="http://schemas.microsoft.com/office/powerpoint/2010/main" val="402772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 xmlns:a16="http://schemas.microsoft.com/office/drawing/2014/main" id="{DD2B1C50-2526-9E41-8E52-A43916BFF1A8}"/>
              </a:ext>
            </a:extLst>
          </p:cNvPr>
          <p:cNvPicPr>
            <a:picLocks noChangeAspect="1"/>
          </p:cNvPicPr>
          <p:nvPr userDrawn="1"/>
        </p:nvPicPr>
        <p:blipFill rotWithShape="1">
          <a:blip r:embed="rId11"/>
          <a:srcRect l="19128" r="5872"/>
          <a:stretch/>
        </p:blipFill>
        <p:spPr>
          <a:xfrm rot="5400000">
            <a:off x="-198194" y="198192"/>
            <a:ext cx="6858001" cy="6461615"/>
          </a:xfrm>
          <a:prstGeom prst="rect">
            <a:avLst/>
          </a:prstGeom>
        </p:spPr>
      </p:pic>
      <p:sp>
        <p:nvSpPr>
          <p:cNvPr id="2" name="Espace réservé du titre 1">
            <a:extLst>
              <a:ext uri="{FF2B5EF4-FFF2-40B4-BE49-F238E27FC236}">
                <a16:creationId xmlns="" xmlns:a16="http://schemas.microsoft.com/office/drawing/2014/main" id="{9329FE7C-1990-CD4C-A721-010B48A78691}"/>
              </a:ext>
            </a:extLst>
          </p:cNvPr>
          <p:cNvSpPr>
            <a:spLocks noGrp="1"/>
          </p:cNvSpPr>
          <p:nvPr>
            <p:ph type="title"/>
          </p:nvPr>
        </p:nvSpPr>
        <p:spPr>
          <a:xfrm>
            <a:off x="1362291" y="758312"/>
            <a:ext cx="7886700" cy="681477"/>
          </a:xfrm>
          <a:prstGeom prst="rect">
            <a:avLst/>
          </a:prstGeom>
        </p:spPr>
        <p:txBody>
          <a:bodyPr vert="horz" lIns="91440" tIns="45720" rIns="91440" bIns="45720" rtlCol="0" anchor="ctr">
            <a:normAutofit/>
          </a:bodyPr>
          <a:lstStyle/>
          <a:p>
            <a:r>
              <a:rPr lang="fr-FR" dirty="0"/>
              <a:t>Titre de votre partie à compléter</a:t>
            </a:r>
          </a:p>
        </p:txBody>
      </p:sp>
      <p:sp>
        <p:nvSpPr>
          <p:cNvPr id="3" name="Espace réservé du texte 2">
            <a:extLst>
              <a:ext uri="{FF2B5EF4-FFF2-40B4-BE49-F238E27FC236}">
                <a16:creationId xmlns="" xmlns:a16="http://schemas.microsoft.com/office/drawing/2014/main" id="{CE8A1627-BAF5-D649-818B-DD3CAC198D30}"/>
              </a:ext>
            </a:extLst>
          </p:cNvPr>
          <p:cNvSpPr>
            <a:spLocks noGrp="1"/>
          </p:cNvSpPr>
          <p:nvPr>
            <p:ph type="body" idx="1"/>
          </p:nvPr>
        </p:nvSpPr>
        <p:spPr>
          <a:xfrm>
            <a:off x="899582" y="1740107"/>
            <a:ext cx="6680023" cy="4164933"/>
          </a:xfrm>
          <a:prstGeom prst="rect">
            <a:avLst/>
          </a:prstGeom>
        </p:spPr>
        <p:txBody>
          <a:bodyPr vert="horz" lIns="91440" tIns="45720" rIns="91440" bIns="45720" rtlCol="0">
            <a:normAutofit/>
          </a:bodyPr>
          <a:lstStyle/>
          <a:p>
            <a:pPr lvl="0"/>
            <a:r>
              <a:rPr lang="fr-FR" dirty="0"/>
              <a:t>Titre de votre paragraphe niveau 1</a:t>
            </a:r>
          </a:p>
          <a:p>
            <a:pPr lvl="0"/>
            <a:endParaRPr lang="fr-FR" dirty="0"/>
          </a:p>
          <a:p>
            <a:pPr lvl="1"/>
            <a:r>
              <a:rPr lang="fr-FR" dirty="0"/>
              <a:t> Texte de votre paragraphe</a:t>
            </a:r>
            <a:br>
              <a:rPr lang="fr-FR" dirty="0"/>
            </a:br>
            <a:r>
              <a:rPr lang="fr-FR" dirty="0"/>
              <a:t> </a:t>
            </a:r>
          </a:p>
          <a:p>
            <a:pPr lvl="2"/>
            <a:r>
              <a:rPr lang="fr-FR" dirty="0"/>
              <a:t> Troisième niveau</a:t>
            </a:r>
            <a:br>
              <a:rPr lang="fr-FR" dirty="0"/>
            </a:br>
            <a:endParaRPr lang="fr-FR" dirty="0"/>
          </a:p>
          <a:p>
            <a:pPr lvl="3"/>
            <a:r>
              <a:rPr lang="fr-FR" dirty="0"/>
              <a:t> Quatrième niveau</a:t>
            </a:r>
          </a:p>
        </p:txBody>
      </p:sp>
      <p:sp>
        <p:nvSpPr>
          <p:cNvPr id="5" name="Espace réservé du pied de page 4">
            <a:extLst>
              <a:ext uri="{FF2B5EF4-FFF2-40B4-BE49-F238E27FC236}">
                <a16:creationId xmlns="" xmlns:a16="http://schemas.microsoft.com/office/drawing/2014/main" id="{CD4B6723-5C41-184A-96BB-63EC9CB39CC0}"/>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pic>
        <p:nvPicPr>
          <p:cNvPr id="7" name="Image 6">
            <a:extLst>
              <a:ext uri="{FF2B5EF4-FFF2-40B4-BE49-F238E27FC236}">
                <a16:creationId xmlns="" xmlns:a16="http://schemas.microsoft.com/office/drawing/2014/main" id="{D4C1FAF5-4221-2648-A1C5-BE47D55CC3B7}"/>
              </a:ext>
            </a:extLst>
          </p:cNvPr>
          <p:cNvPicPr>
            <a:picLocks noChangeAspect="1"/>
          </p:cNvPicPr>
          <p:nvPr userDrawn="1"/>
        </p:nvPicPr>
        <p:blipFill rotWithShape="1">
          <a:blip r:embed="rId12"/>
          <a:srcRect t="15566" r="81566" b="36209"/>
          <a:stretch/>
        </p:blipFill>
        <p:spPr>
          <a:xfrm>
            <a:off x="7497667" y="5442334"/>
            <a:ext cx="1398483" cy="1270517"/>
          </a:xfrm>
          <a:prstGeom prst="rect">
            <a:avLst/>
          </a:prstGeom>
        </p:spPr>
      </p:pic>
    </p:spTree>
    <p:extLst>
      <p:ext uri="{BB962C8B-B14F-4D97-AF65-F5344CB8AC3E}">
        <p14:creationId xmlns:p14="http://schemas.microsoft.com/office/powerpoint/2010/main" val="2722180935"/>
      </p:ext>
    </p:extLst>
  </p:cSld>
  <p:clrMap bg1="lt1" tx1="dk1" bg2="lt2" tx2="dk2" accent1="accent1" accent2="accent2" accent3="accent3" accent4="accent4" accent5="accent5" accent6="accent6" hlink="hlink" folHlink="folHlink"/>
  <p:sldLayoutIdLst>
    <p:sldLayoutId id="2147483679" r:id="rId1"/>
    <p:sldLayoutId id="2147483671" r:id="rId2"/>
    <p:sldLayoutId id="2147483673" r:id="rId3"/>
    <p:sldLayoutId id="2147483677" r:id="rId4"/>
    <p:sldLayoutId id="2147483678" r:id="rId5"/>
    <p:sldLayoutId id="2147483674" r:id="rId6"/>
    <p:sldLayoutId id="2147483676" r:id="rId7"/>
    <p:sldLayoutId id="2147483680" r:id="rId8"/>
    <p:sldLayoutId id="2147483681" r:id="rId9"/>
  </p:sldLayoutIdLst>
  <p:txStyles>
    <p:titleStyle>
      <a:lvl1pPr algn="l" defTabSz="914400" rtl="0" eaLnBrk="1" latinLnBrk="0" hangingPunct="1">
        <a:lnSpc>
          <a:spcPct val="90000"/>
        </a:lnSpc>
        <a:spcBef>
          <a:spcPct val="0"/>
        </a:spcBef>
        <a:buNone/>
        <a:defRPr sz="3500" kern="1200">
          <a:solidFill>
            <a:srgbClr val="7C9BC0"/>
          </a:solidFill>
          <a:latin typeface="Futura Medium" panose="020B0602020204020303" pitchFamily="34" charset="-79"/>
          <a:ea typeface="+mj-ea"/>
          <a:cs typeface="Futura Medium" panose="020B0602020204020303" pitchFamily="34" charset="-79"/>
        </a:defRPr>
      </a:lvl1pPr>
    </p:titleStyle>
    <p:bodyStyle>
      <a:lvl1pPr marL="0" indent="0" algn="l" defTabSz="914400" rtl="0" eaLnBrk="1" latinLnBrk="0" hangingPunct="1">
        <a:lnSpc>
          <a:spcPct val="90000"/>
        </a:lnSpc>
        <a:spcBef>
          <a:spcPts val="1000"/>
        </a:spcBef>
        <a:buClr>
          <a:srgbClr val="B8292C"/>
        </a:buClr>
        <a:buSzPct val="150000"/>
        <a:buFont typeface="ArialUnicodeMS" panose="020B0604020202020204" pitchFamily="34" charset="-128"/>
        <a:buNone/>
        <a:defRPr sz="2500" kern="1200">
          <a:solidFill>
            <a:srgbClr val="B6292C"/>
          </a:solidFill>
          <a:latin typeface="Futura Medium" panose="020B0602020204020303" pitchFamily="34" charset="-79"/>
          <a:ea typeface="+mn-ea"/>
          <a:cs typeface="Futura Medium" panose="020B0602020204020303" pitchFamily="34" charset="-79"/>
        </a:defRPr>
      </a:lvl1pPr>
      <a:lvl2pPr marL="800100" indent="-342900" algn="l" defTabSz="914400" rtl="0" eaLnBrk="1" latinLnBrk="0" hangingPunct="1">
        <a:lnSpc>
          <a:spcPct val="90000"/>
        </a:lnSpc>
        <a:spcBef>
          <a:spcPts val="500"/>
        </a:spcBef>
        <a:buClr>
          <a:srgbClr val="7C9BC0"/>
        </a:buClr>
        <a:buSzPct val="120000"/>
        <a:buFont typeface="HiraginoSans-W3" panose="020B0400000000000000" pitchFamily="34" charset="-128"/>
        <a:buChar char="◎"/>
        <a:defRPr sz="20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Clr>
          <a:srgbClr val="7C9BC0"/>
        </a:buClr>
        <a:buSzPct val="120000"/>
        <a:buFont typeface="LucidaGrande" panose="020B0600040502020204" pitchFamily="34" charset="0"/>
        <a:buChar char="○"/>
        <a:defRPr sz="18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 Id="rId4" Type="http://schemas.openxmlformats.org/officeDocument/2006/relationships/image" Target="../media/image71.jpg"/></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A253948-7845-BB48-97EC-634D3D153E1F}"/>
              </a:ext>
            </a:extLst>
          </p:cNvPr>
          <p:cNvSpPr>
            <a:spLocks noGrp="1"/>
          </p:cNvSpPr>
          <p:nvPr>
            <p:ph type="title"/>
          </p:nvPr>
        </p:nvSpPr>
        <p:spPr>
          <a:xfrm>
            <a:off x="933490" y="1724798"/>
            <a:ext cx="6514411" cy="1325563"/>
          </a:xfrm>
        </p:spPr>
        <p:txBody>
          <a:bodyPr>
            <a:normAutofit fontScale="90000"/>
          </a:bodyPr>
          <a:lstStyle/>
          <a:p>
            <a:pPr lvl="0" hangingPunct="0">
              <a:lnSpc>
                <a:spcPct val="100000"/>
              </a:lnSpc>
              <a:spcBef>
                <a:spcPts val="0"/>
              </a:spcBef>
              <a:defRPr sz="4800">
                <a:latin typeface="Arial"/>
                <a:ea typeface="Arial"/>
                <a:cs typeface="Arial"/>
                <a:sym typeface="Arial"/>
              </a:defRPr>
            </a:pPr>
            <a:r>
              <a:rPr lang="fr-FR" sz="4400" b="1" dirty="0">
                <a:solidFill>
                  <a:srgbClr val="439DB8"/>
                </a:solidFill>
                <a:latin typeface="Verdana"/>
                <a:cs typeface="Verdana"/>
                <a:sym typeface="Arial"/>
              </a:rPr>
              <a:t>Code de la Route</a:t>
            </a:r>
            <a:r>
              <a:rPr lang="fr-FR" sz="3200" b="1" dirty="0">
                <a:solidFill>
                  <a:srgbClr val="439DB8"/>
                </a:solidFill>
                <a:latin typeface="Verdana"/>
                <a:cs typeface="Verdana"/>
                <a:sym typeface="Arial"/>
              </a:rPr>
              <a:t/>
            </a:r>
            <a:br>
              <a:rPr lang="fr-FR" sz="3200" b="1" dirty="0">
                <a:solidFill>
                  <a:srgbClr val="439DB8"/>
                </a:solidFill>
                <a:latin typeface="Verdana"/>
                <a:cs typeface="Verdana"/>
                <a:sym typeface="Arial"/>
              </a:rPr>
            </a:br>
            <a:r>
              <a:rPr lang="fr-FR" sz="3600" kern="0" dirty="0">
                <a:solidFill>
                  <a:srgbClr val="00B0F0"/>
                </a:solidFill>
                <a:latin typeface="Verdana" panose="020B0604030504040204" pitchFamily="34" charset="0"/>
                <a:ea typeface="Verdana" panose="020B0604030504040204" pitchFamily="34" charset="0"/>
                <a:cs typeface="Verdana" panose="020B0604030504040204" pitchFamily="34" charset="0"/>
                <a:sym typeface="Arial"/>
              </a:rPr>
              <a:t/>
            </a:r>
            <a:br>
              <a:rPr lang="fr-FR" sz="3600" kern="0" dirty="0">
                <a:solidFill>
                  <a:srgbClr val="00B0F0"/>
                </a:solidFill>
                <a:latin typeface="Verdana" panose="020B0604030504040204" pitchFamily="34" charset="0"/>
                <a:ea typeface="Verdana" panose="020B0604030504040204" pitchFamily="34" charset="0"/>
                <a:cs typeface="Verdana" panose="020B0604030504040204" pitchFamily="34" charset="0"/>
                <a:sym typeface="Arial"/>
              </a:rPr>
            </a:br>
            <a:endParaRPr lang="fr-FR" dirty="0"/>
          </a:p>
        </p:txBody>
      </p:sp>
      <p:sp>
        <p:nvSpPr>
          <p:cNvPr id="3" name="Espace réservé du texte 2">
            <a:extLst>
              <a:ext uri="{FF2B5EF4-FFF2-40B4-BE49-F238E27FC236}">
                <a16:creationId xmlns:a16="http://schemas.microsoft.com/office/drawing/2014/main" xmlns="" id="{6215F6D1-1F9C-C243-96C1-273E5005A0FC}"/>
              </a:ext>
            </a:extLst>
          </p:cNvPr>
          <p:cNvSpPr>
            <a:spLocks noGrp="1"/>
          </p:cNvSpPr>
          <p:nvPr>
            <p:ph type="body" sz="quarter" idx="12"/>
          </p:nvPr>
        </p:nvSpPr>
        <p:spPr>
          <a:xfrm>
            <a:off x="1204958" y="3606415"/>
            <a:ext cx="6758417" cy="660400"/>
          </a:xfrm>
        </p:spPr>
        <p:txBody>
          <a:bodyPr>
            <a:noAutofit/>
          </a:bodyPr>
          <a:lstStyle/>
          <a:p>
            <a:pPr lvl="0" defTabSz="457200" fontAlgn="base">
              <a:lnSpc>
                <a:spcPct val="100000"/>
              </a:lnSpc>
              <a:spcBef>
                <a:spcPct val="0"/>
              </a:spcBef>
              <a:spcAft>
                <a:spcPct val="0"/>
              </a:spcAft>
              <a:defRPr/>
            </a:pPr>
            <a:r>
              <a:rPr lang="fr-FR" sz="3200" b="1" dirty="0">
                <a:solidFill>
                  <a:schemeClr val="tx1"/>
                </a:solidFill>
                <a:latin typeface="+mn-lt"/>
                <a:ea typeface="ＭＳ Ｐゴシック" charset="0"/>
                <a:cs typeface="Verdana"/>
              </a:rPr>
              <a:t>Commission Nationale </a:t>
            </a:r>
            <a:r>
              <a:rPr lang="fr-FR" sz="3200" b="1" dirty="0" smtClean="0">
                <a:solidFill>
                  <a:schemeClr val="tx1"/>
                </a:solidFill>
                <a:latin typeface="+mn-lt"/>
                <a:ea typeface="ＭＳ Ｐゴシック" charset="0"/>
                <a:cs typeface="Verdana"/>
              </a:rPr>
              <a:t>Sécurité</a:t>
            </a:r>
          </a:p>
          <a:p>
            <a:pPr lvl="0" defTabSz="457200" fontAlgn="base">
              <a:lnSpc>
                <a:spcPct val="100000"/>
              </a:lnSpc>
              <a:spcBef>
                <a:spcPct val="0"/>
              </a:spcBef>
              <a:spcAft>
                <a:spcPct val="0"/>
              </a:spcAft>
              <a:defRPr/>
            </a:pPr>
            <a:endParaRPr lang="fr-FR" sz="2400" dirty="0">
              <a:solidFill>
                <a:schemeClr val="tx1"/>
              </a:solidFill>
              <a:latin typeface="+mn-lt"/>
              <a:ea typeface="ＭＳ Ｐゴシック" charset="0"/>
              <a:cs typeface="Verdana"/>
            </a:endParaRPr>
          </a:p>
          <a:p>
            <a:pPr lvl="0" defTabSz="457200" fontAlgn="base">
              <a:lnSpc>
                <a:spcPct val="100000"/>
              </a:lnSpc>
              <a:spcBef>
                <a:spcPct val="0"/>
              </a:spcBef>
              <a:spcAft>
                <a:spcPct val="0"/>
              </a:spcAft>
              <a:defRPr/>
            </a:pPr>
            <a:endParaRPr lang="fr-FR" sz="2400" dirty="0" smtClean="0">
              <a:solidFill>
                <a:schemeClr val="tx1"/>
              </a:solidFill>
              <a:latin typeface="+mn-lt"/>
              <a:ea typeface="ＭＳ Ｐゴシック" charset="0"/>
              <a:cs typeface="Verdana"/>
            </a:endParaRPr>
          </a:p>
          <a:p>
            <a:pPr lvl="0" defTabSz="457200" fontAlgn="base">
              <a:lnSpc>
                <a:spcPct val="100000"/>
              </a:lnSpc>
              <a:spcBef>
                <a:spcPct val="0"/>
              </a:spcBef>
              <a:spcAft>
                <a:spcPct val="0"/>
              </a:spcAft>
              <a:defRPr/>
            </a:pPr>
            <a:endParaRPr lang="fr-FR" sz="2400" dirty="0">
              <a:solidFill>
                <a:schemeClr val="tx1"/>
              </a:solidFill>
              <a:latin typeface="+mn-lt"/>
              <a:ea typeface="ＭＳ Ｐゴシック" charset="0"/>
              <a:cs typeface="Verdana"/>
            </a:endParaRPr>
          </a:p>
          <a:p>
            <a:pPr lvl="0" defTabSz="457200" fontAlgn="base">
              <a:lnSpc>
                <a:spcPct val="100000"/>
              </a:lnSpc>
              <a:spcBef>
                <a:spcPct val="0"/>
              </a:spcBef>
              <a:spcAft>
                <a:spcPct val="0"/>
              </a:spcAft>
              <a:defRPr/>
            </a:pPr>
            <a:endParaRPr lang="fr-FR" sz="2400" dirty="0" smtClean="0">
              <a:solidFill>
                <a:schemeClr val="tx1"/>
              </a:solidFill>
              <a:latin typeface="+mn-lt"/>
              <a:ea typeface="ＭＳ Ｐゴシック" charset="0"/>
              <a:cs typeface="Verdana"/>
            </a:endParaRPr>
          </a:p>
          <a:p>
            <a:pPr lvl="0" defTabSz="457200" fontAlgn="base">
              <a:lnSpc>
                <a:spcPct val="100000"/>
              </a:lnSpc>
              <a:spcBef>
                <a:spcPct val="0"/>
              </a:spcBef>
              <a:spcAft>
                <a:spcPct val="0"/>
              </a:spcAft>
              <a:defRPr/>
            </a:pPr>
            <a:endParaRPr lang="fr-FR" sz="2400" dirty="0">
              <a:solidFill>
                <a:schemeClr val="tx1"/>
              </a:solidFill>
              <a:latin typeface="+mn-lt"/>
              <a:ea typeface="ＭＳ Ｐゴシック" charset="0"/>
              <a:cs typeface="Verdana"/>
            </a:endParaRPr>
          </a:p>
          <a:p>
            <a:pPr lvl="0" defTabSz="457200" fontAlgn="base">
              <a:lnSpc>
                <a:spcPct val="100000"/>
              </a:lnSpc>
              <a:spcBef>
                <a:spcPct val="0"/>
              </a:spcBef>
              <a:spcAft>
                <a:spcPct val="0"/>
              </a:spcAft>
              <a:defRPr/>
            </a:pPr>
            <a:endParaRPr lang="fr-FR" sz="2400" dirty="0">
              <a:solidFill>
                <a:schemeClr val="tx1"/>
              </a:solidFill>
              <a:latin typeface="+mn-lt"/>
              <a:ea typeface="ＭＳ Ｐゴシック" charset="0"/>
              <a:cs typeface="Verdana"/>
            </a:endParaRPr>
          </a:p>
          <a:p>
            <a:pPr lvl="0" defTabSz="457200" fontAlgn="base">
              <a:lnSpc>
                <a:spcPct val="100000"/>
              </a:lnSpc>
              <a:spcBef>
                <a:spcPct val="0"/>
              </a:spcBef>
              <a:spcAft>
                <a:spcPct val="0"/>
              </a:spcAft>
              <a:defRPr/>
            </a:pPr>
            <a:r>
              <a:rPr lang="fr-FR" sz="2400" b="1" dirty="0" smtClean="0">
                <a:solidFill>
                  <a:schemeClr val="tx1"/>
                </a:solidFill>
                <a:latin typeface="+mn-lt"/>
                <a:ea typeface="ＭＳ Ｐゴシック" charset="0"/>
                <a:cs typeface="Verdana"/>
              </a:rPr>
              <a:t>AOUT </a:t>
            </a:r>
            <a:r>
              <a:rPr lang="fr-FR" sz="2400" b="1" dirty="0" smtClean="0">
                <a:solidFill>
                  <a:schemeClr val="tx1"/>
                </a:solidFill>
                <a:latin typeface="+mn-lt"/>
                <a:ea typeface="ＭＳ Ｐゴシック" charset="0"/>
                <a:cs typeface="Verdana"/>
              </a:rPr>
              <a:t>2022</a:t>
            </a:r>
            <a:endParaRPr lang="fr-FR" sz="2400" b="1" dirty="0">
              <a:solidFill>
                <a:schemeClr val="tx1"/>
              </a:solidFill>
              <a:latin typeface="+mn-lt"/>
              <a:ea typeface="ＭＳ Ｐゴシック" charset="0"/>
              <a:cs typeface="Verdana"/>
            </a:endParaRPr>
          </a:p>
          <a:p>
            <a:endParaRPr lang="fr-FR" sz="2400" dirty="0">
              <a:solidFill>
                <a:schemeClr val="tx1"/>
              </a:solidFill>
              <a:latin typeface="+mn-lt"/>
            </a:endParaRPr>
          </a:p>
        </p:txBody>
      </p:sp>
    </p:spTree>
    <p:extLst>
      <p:ext uri="{BB962C8B-B14F-4D97-AF65-F5344CB8AC3E}">
        <p14:creationId xmlns:p14="http://schemas.microsoft.com/office/powerpoint/2010/main" val="3248811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587640" y="1095271"/>
          <a:ext cx="6852974" cy="4592100"/>
        </p:xfrm>
        <a:graphic>
          <a:graphicData uri="http://schemas.openxmlformats.org/drawingml/2006/table">
            <a:tbl>
              <a:tblPr/>
              <a:tblGrid>
                <a:gridCol w="1741376"/>
                <a:gridCol w="930234"/>
                <a:gridCol w="1028696"/>
                <a:gridCol w="1028696"/>
                <a:gridCol w="2123972"/>
              </a:tblGrid>
              <a:tr h="306140">
                <a:tc gridSpan="5">
                  <a:txBody>
                    <a:bodyPr/>
                    <a:lstStyle/>
                    <a:p>
                      <a:pPr algn="ctr">
                        <a:lnSpc>
                          <a:spcPct val="115000"/>
                        </a:lnSpc>
                        <a:spcAft>
                          <a:spcPts val="0"/>
                        </a:spcAft>
                      </a:pPr>
                      <a:r>
                        <a:rPr lang="fr-FR" sz="1100" dirty="0">
                          <a:latin typeface="Calibri"/>
                          <a:ea typeface="Calibri"/>
                          <a:cs typeface="Times New Roman"/>
                        </a:rPr>
                        <a:t>Infractions les plus courantes en vélo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306140">
                <a:tc rowSpan="2">
                  <a:txBody>
                    <a:bodyPr/>
                    <a:lstStyle/>
                    <a:p>
                      <a:pPr algn="ctr">
                        <a:lnSpc>
                          <a:spcPct val="115000"/>
                        </a:lnSpc>
                        <a:spcAft>
                          <a:spcPts val="0"/>
                        </a:spcAft>
                      </a:pPr>
                      <a:endParaRPr lang="fr-FR" sz="1100" b="1" dirty="0" smtClean="0">
                        <a:latin typeface="Calibri"/>
                        <a:ea typeface="Calibri"/>
                        <a:cs typeface="Times New Roman"/>
                      </a:endParaRPr>
                    </a:p>
                    <a:p>
                      <a:pPr algn="ctr">
                        <a:lnSpc>
                          <a:spcPct val="115000"/>
                        </a:lnSpc>
                        <a:spcAft>
                          <a:spcPts val="0"/>
                        </a:spcAft>
                      </a:pPr>
                      <a:r>
                        <a:rPr lang="fr-FR" sz="1100" b="1" dirty="0" smtClean="0">
                          <a:latin typeface="Calibri"/>
                          <a:ea typeface="Calibri"/>
                          <a:cs typeface="Times New Roman"/>
                        </a:rPr>
                        <a:t>Nature </a:t>
                      </a:r>
                      <a:r>
                        <a:rPr lang="fr-FR" sz="1100" b="1" dirty="0">
                          <a:latin typeface="Calibri"/>
                          <a:ea typeface="Calibri"/>
                          <a:cs typeface="Times New Roman"/>
                        </a:rPr>
                        <a:t>de l’infraction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fr-FR" sz="1100" b="1" dirty="0">
                          <a:latin typeface="Calibri"/>
                          <a:ea typeface="Calibri"/>
                          <a:cs typeface="Times New Roman"/>
                        </a:rPr>
                        <a:t>Montant de l’amende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rowSpan="2">
                  <a:txBody>
                    <a:bodyPr/>
                    <a:lstStyle/>
                    <a:p>
                      <a:pPr algn="ctr">
                        <a:lnSpc>
                          <a:spcPct val="115000"/>
                        </a:lnSpc>
                        <a:spcAft>
                          <a:spcPts val="0"/>
                        </a:spcAft>
                      </a:pPr>
                      <a:endParaRPr lang="fr-FR" sz="1100" b="1" dirty="0" smtClean="0">
                        <a:latin typeface="Calibri"/>
                        <a:ea typeface="Calibri"/>
                        <a:cs typeface="Times New Roman"/>
                      </a:endParaRPr>
                    </a:p>
                    <a:p>
                      <a:pPr algn="ctr">
                        <a:lnSpc>
                          <a:spcPct val="115000"/>
                        </a:lnSpc>
                        <a:spcAft>
                          <a:spcPts val="0"/>
                        </a:spcAft>
                      </a:pPr>
                      <a:r>
                        <a:rPr lang="fr-FR" sz="1100" b="1" dirty="0" smtClean="0">
                          <a:latin typeface="Calibri"/>
                          <a:ea typeface="Calibri"/>
                          <a:cs typeface="Times New Roman"/>
                        </a:rPr>
                        <a:t>Retrait </a:t>
                      </a:r>
                      <a:r>
                        <a:rPr lang="fr-FR" sz="1100" b="1" dirty="0">
                          <a:latin typeface="Calibri"/>
                          <a:ea typeface="Calibri"/>
                          <a:cs typeface="Times New Roman"/>
                        </a:rPr>
                        <a:t>de point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140">
                <a:tc vMerge="1">
                  <a:txBody>
                    <a:bodyPr/>
                    <a:lstStyle/>
                    <a:p>
                      <a:endParaRPr lang="fr-FR"/>
                    </a:p>
                  </a:txBody>
                  <a:tcPr/>
                </a:tc>
                <a:tc>
                  <a:txBody>
                    <a:bodyPr/>
                    <a:lstStyle/>
                    <a:p>
                      <a:pPr algn="l">
                        <a:lnSpc>
                          <a:spcPct val="115000"/>
                        </a:lnSpc>
                        <a:spcAft>
                          <a:spcPts val="0"/>
                        </a:spcAft>
                      </a:pPr>
                      <a:r>
                        <a:rPr lang="fr-FR" sz="1100">
                          <a:latin typeface="Calibri"/>
                          <a:ea typeface="Calibri"/>
                          <a:cs typeface="Times New Roman"/>
                        </a:rPr>
                        <a:t>Minorée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Normale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Majorée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612280">
                <a:tc>
                  <a:txBody>
                    <a:bodyPr/>
                    <a:lstStyle/>
                    <a:p>
                      <a:pPr algn="l">
                        <a:lnSpc>
                          <a:spcPct val="115000"/>
                        </a:lnSpc>
                        <a:spcAft>
                          <a:spcPts val="0"/>
                        </a:spcAft>
                      </a:pPr>
                      <a:r>
                        <a:rPr lang="fr-FR" sz="1100">
                          <a:latin typeface="Calibri"/>
                          <a:ea typeface="Calibri"/>
                          <a:cs typeface="Times New Roman"/>
                        </a:rPr>
                        <a:t>Absence d’éclairage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fr-FR"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dirty="0" smtClean="0">
                          <a:latin typeface="Calibri"/>
                          <a:ea typeface="Calibri"/>
                          <a:cs typeface="Times New Roman"/>
                        </a:rPr>
                        <a:t>35 </a:t>
                      </a:r>
                      <a:r>
                        <a:rPr lang="fr-FR" sz="1100" dirty="0">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l">
                        <a:lnSpc>
                          <a:spcPct val="115000"/>
                        </a:lnSpc>
                        <a:spcAft>
                          <a:spcPts val="0"/>
                        </a:spcAft>
                      </a:pPr>
                      <a:r>
                        <a:rPr lang="fr-FR" sz="1100" b="1" u="none" dirty="0">
                          <a:latin typeface="Calibri"/>
                          <a:ea typeface="Calibri"/>
                          <a:cs typeface="Times New Roman"/>
                        </a:rPr>
                        <a:t>Une infraction à vélo ne peut pas engendrer le retrait de point ou la suspension du permis de conduire</a:t>
                      </a:r>
                      <a:r>
                        <a:rPr lang="fr-FR" sz="1100" u="none" dirty="0">
                          <a:latin typeface="Calibri"/>
                          <a:ea typeface="Calibri"/>
                          <a:cs typeface="Times New Roman"/>
                        </a:rPr>
                        <a:t>.</a:t>
                      </a:r>
                    </a:p>
                    <a:p>
                      <a:pPr algn="l">
                        <a:lnSpc>
                          <a:spcPct val="115000"/>
                        </a:lnSpc>
                        <a:spcAft>
                          <a:spcPts val="0"/>
                        </a:spcAft>
                      </a:pPr>
                      <a:r>
                        <a:rPr lang="fr-FR" sz="1100" b="1" dirty="0">
                          <a:latin typeface="Calibri"/>
                          <a:ea typeface="Calibri"/>
                          <a:cs typeface="Times New Roman"/>
                        </a:rPr>
                        <a:t>Lorsque les infractions relèvent du pénal en revanche</a:t>
                      </a:r>
                      <a:r>
                        <a:rPr lang="fr-FR" sz="1100" dirty="0">
                          <a:latin typeface="Calibri"/>
                          <a:ea typeface="Calibri"/>
                          <a:cs typeface="Times New Roman"/>
                        </a:rPr>
                        <a:t>,</a:t>
                      </a:r>
                      <a:r>
                        <a:rPr lang="fr-FR" sz="1100" b="1" dirty="0">
                          <a:latin typeface="Calibri"/>
                          <a:ea typeface="Calibri"/>
                          <a:cs typeface="Times New Roman"/>
                        </a:rPr>
                        <a:t> la suspension du permis de conduire </a:t>
                      </a:r>
                      <a:r>
                        <a:rPr lang="fr-FR" sz="1100" b="1" dirty="0" smtClean="0">
                          <a:latin typeface="Calibri"/>
                          <a:ea typeface="Calibri"/>
                          <a:cs typeface="Times New Roman"/>
                        </a:rPr>
                        <a:t>peut </a:t>
                      </a:r>
                      <a:r>
                        <a:rPr lang="fr-FR" sz="1100" b="1" dirty="0">
                          <a:latin typeface="Calibri"/>
                          <a:ea typeface="Calibri"/>
                          <a:cs typeface="Times New Roman"/>
                        </a:rPr>
                        <a:t>être décidée par le juge</a:t>
                      </a:r>
                      <a:r>
                        <a:rPr lang="fr-FR" sz="1100" dirty="0" smtClean="0">
                          <a:latin typeface="Calibri"/>
                          <a:ea typeface="Calibri"/>
                          <a:cs typeface="Times New Roman"/>
                        </a:rPr>
                        <a:t>.</a:t>
                      </a:r>
                    </a:p>
                    <a:p>
                      <a:pPr algn="l">
                        <a:lnSpc>
                          <a:spcPct val="115000"/>
                        </a:lnSpc>
                        <a:spcAft>
                          <a:spcPts val="0"/>
                        </a:spcAft>
                      </a:pPr>
                      <a:r>
                        <a:rPr lang="fr-FR" sz="1100" dirty="0" smtClean="0">
                          <a:latin typeface="Calibri"/>
                          <a:ea typeface="Calibri"/>
                          <a:cs typeface="Times New Roman"/>
                        </a:rPr>
                        <a:t>(Ex. Conduite en état d’ivresse).</a:t>
                      </a:r>
                      <a:endParaRPr lang="fr-FR"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2280">
                <a:tc>
                  <a:txBody>
                    <a:bodyPr/>
                    <a:lstStyle/>
                    <a:p>
                      <a:pPr algn="l">
                        <a:lnSpc>
                          <a:spcPct val="115000"/>
                        </a:lnSpc>
                        <a:spcAft>
                          <a:spcPts val="0"/>
                        </a:spcAft>
                      </a:pPr>
                      <a:r>
                        <a:rPr lang="fr-FR" sz="1100">
                          <a:latin typeface="Calibri"/>
                          <a:ea typeface="Calibri"/>
                          <a:cs typeface="Times New Roman"/>
                        </a:rPr>
                        <a:t>Absence de sonnette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fr-FR"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dirty="0" smtClean="0">
                          <a:latin typeface="Calibri"/>
                          <a:ea typeface="Calibri"/>
                          <a:cs typeface="Times New Roman"/>
                        </a:rPr>
                        <a:t>35 </a:t>
                      </a:r>
                      <a:r>
                        <a:rPr lang="fr-FR" sz="1100" dirty="0">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612280">
                <a:tc>
                  <a:txBody>
                    <a:bodyPr/>
                    <a:lstStyle/>
                    <a:p>
                      <a:pPr algn="l">
                        <a:lnSpc>
                          <a:spcPct val="115000"/>
                        </a:lnSpc>
                        <a:spcAft>
                          <a:spcPts val="0"/>
                        </a:spcAft>
                      </a:pPr>
                      <a:r>
                        <a:rPr lang="fr-FR" sz="1100">
                          <a:latin typeface="Calibri"/>
                          <a:ea typeface="Calibri"/>
                          <a:cs typeface="Times New Roman"/>
                        </a:rPr>
                        <a:t>Circulation sur trottoir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90 €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135 €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375 €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612280">
                <a:tc>
                  <a:txBody>
                    <a:bodyPr/>
                    <a:lstStyle/>
                    <a:p>
                      <a:pPr algn="l">
                        <a:lnSpc>
                          <a:spcPct val="115000"/>
                        </a:lnSpc>
                        <a:spcAft>
                          <a:spcPts val="0"/>
                        </a:spcAft>
                      </a:pPr>
                      <a:r>
                        <a:rPr lang="fr-FR" sz="1100">
                          <a:latin typeface="Calibri"/>
                          <a:ea typeface="Calibri"/>
                          <a:cs typeface="Times New Roman"/>
                        </a:rPr>
                        <a:t>Non respect du feu rouge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90 €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135 €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375 €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612280">
                <a:tc>
                  <a:txBody>
                    <a:bodyPr/>
                    <a:lstStyle/>
                    <a:p>
                      <a:pPr algn="l">
                        <a:lnSpc>
                          <a:spcPct val="115000"/>
                        </a:lnSpc>
                        <a:spcAft>
                          <a:spcPts val="0"/>
                        </a:spcAft>
                      </a:pPr>
                      <a:r>
                        <a:rPr lang="fr-FR" sz="1100">
                          <a:latin typeface="Calibri"/>
                          <a:ea typeface="Calibri"/>
                          <a:cs typeface="Times New Roman"/>
                        </a:rPr>
                        <a:t>Non respect d’un stop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90 €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135 €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375 €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612280">
                <a:tc>
                  <a:txBody>
                    <a:bodyPr/>
                    <a:lstStyle/>
                    <a:p>
                      <a:pPr algn="l">
                        <a:lnSpc>
                          <a:spcPct val="115000"/>
                        </a:lnSpc>
                        <a:spcAft>
                          <a:spcPts val="0"/>
                        </a:spcAft>
                      </a:pPr>
                      <a:r>
                        <a:rPr lang="fr-FR" sz="1100">
                          <a:latin typeface="Calibri"/>
                          <a:ea typeface="Calibri"/>
                          <a:cs typeface="Times New Roman"/>
                        </a:rPr>
                        <a:t>Non respect sens interdit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90 €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135 €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dirty="0">
                          <a:latin typeface="Calibri"/>
                          <a:ea typeface="Calibri"/>
                          <a:cs typeface="Times New Roman"/>
                        </a:rPr>
                        <a:t>375 €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bl>
          </a:graphicData>
        </a:graphic>
      </p:graphicFrame>
      <p:sp>
        <p:nvSpPr>
          <p:cNvPr id="3" name="Rectangle 2"/>
          <p:cNvSpPr/>
          <p:nvPr/>
        </p:nvSpPr>
        <p:spPr>
          <a:xfrm>
            <a:off x="1587640" y="366703"/>
            <a:ext cx="2754280" cy="3416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b="1" dirty="0">
                <a:solidFill>
                  <a:srgbClr val="4BACC6"/>
                </a:solidFill>
                <a:latin typeface="Verdana"/>
                <a:ea typeface="ＭＳ Ｐゴシック" charset="0"/>
                <a:cs typeface="Verdana"/>
              </a:rPr>
              <a:t>Le Code de la Route</a:t>
            </a:r>
          </a:p>
        </p:txBody>
      </p:sp>
    </p:spTree>
    <p:extLst>
      <p:ext uri="{BB962C8B-B14F-4D97-AF65-F5344CB8AC3E}">
        <p14:creationId xmlns:p14="http://schemas.microsoft.com/office/powerpoint/2010/main" val="1609540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EE2B8B6-2DF6-4C2F-8589-799117CC2342}"/>
              </a:ext>
            </a:extLst>
          </p:cNvPr>
          <p:cNvSpPr/>
          <p:nvPr/>
        </p:nvSpPr>
        <p:spPr>
          <a:xfrm>
            <a:off x="1347286" y="413156"/>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xmlns="" id="{2A9A354B-B6D3-43D0-BD92-84B29C257334}"/>
              </a:ext>
            </a:extLst>
          </p:cNvPr>
          <p:cNvPicPr>
            <a:picLocks noChangeAspect="1"/>
          </p:cNvPicPr>
          <p:nvPr/>
        </p:nvPicPr>
        <p:blipFill>
          <a:blip r:embed="rId2"/>
          <a:stretch>
            <a:fillRect/>
          </a:stretch>
        </p:blipFill>
        <p:spPr>
          <a:xfrm>
            <a:off x="572429" y="1075988"/>
            <a:ext cx="8315665" cy="4389500"/>
          </a:xfrm>
          <a:prstGeom prst="rect">
            <a:avLst/>
          </a:prstGeom>
        </p:spPr>
      </p:pic>
    </p:spTree>
    <p:extLst>
      <p:ext uri="{BB962C8B-B14F-4D97-AF65-F5344CB8AC3E}">
        <p14:creationId xmlns:p14="http://schemas.microsoft.com/office/powerpoint/2010/main" val="2207032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F7B3B88-C11B-4DEE-B4A0-660203AF5E67}"/>
              </a:ext>
            </a:extLst>
          </p:cNvPr>
          <p:cNvSpPr/>
          <p:nvPr/>
        </p:nvSpPr>
        <p:spPr>
          <a:xfrm>
            <a:off x="1013178" y="852826"/>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xmlns="" id="{3815F0D1-5278-48CB-87A2-6747BB4E7AAE}"/>
              </a:ext>
            </a:extLst>
          </p:cNvPr>
          <p:cNvPicPr>
            <a:picLocks noChangeAspect="1"/>
          </p:cNvPicPr>
          <p:nvPr/>
        </p:nvPicPr>
        <p:blipFill>
          <a:blip r:embed="rId2"/>
          <a:stretch>
            <a:fillRect/>
          </a:stretch>
        </p:blipFill>
        <p:spPr>
          <a:xfrm>
            <a:off x="661078" y="1483800"/>
            <a:ext cx="3974937" cy="3932261"/>
          </a:xfrm>
          <a:prstGeom prst="rect">
            <a:avLst/>
          </a:prstGeom>
        </p:spPr>
      </p:pic>
      <p:pic>
        <p:nvPicPr>
          <p:cNvPr id="4" name="Image 3">
            <a:extLst>
              <a:ext uri="{FF2B5EF4-FFF2-40B4-BE49-F238E27FC236}">
                <a16:creationId xmlns:a16="http://schemas.microsoft.com/office/drawing/2014/main" xmlns="" id="{7FABB3D0-4744-4538-A880-131E24B3D3E2}"/>
              </a:ext>
            </a:extLst>
          </p:cNvPr>
          <p:cNvPicPr>
            <a:picLocks noChangeAspect="1"/>
          </p:cNvPicPr>
          <p:nvPr/>
        </p:nvPicPr>
        <p:blipFill>
          <a:blip r:embed="rId3"/>
          <a:stretch>
            <a:fillRect/>
          </a:stretch>
        </p:blipFill>
        <p:spPr>
          <a:xfrm>
            <a:off x="4958931" y="1483799"/>
            <a:ext cx="3798137" cy="3932261"/>
          </a:xfrm>
          <a:prstGeom prst="rect">
            <a:avLst/>
          </a:prstGeom>
        </p:spPr>
      </p:pic>
    </p:spTree>
    <p:extLst>
      <p:ext uri="{BB962C8B-B14F-4D97-AF65-F5344CB8AC3E}">
        <p14:creationId xmlns:p14="http://schemas.microsoft.com/office/powerpoint/2010/main" val="1074593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C7298B0-FA31-4777-812C-CF0F4BD7D8E6}"/>
              </a:ext>
            </a:extLst>
          </p:cNvPr>
          <p:cNvSpPr/>
          <p:nvPr/>
        </p:nvSpPr>
        <p:spPr>
          <a:xfrm>
            <a:off x="1013179" y="905580"/>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xmlns="" id="{0FC295D5-824F-4FC9-8283-7DB8904D2AD8}"/>
              </a:ext>
            </a:extLst>
          </p:cNvPr>
          <p:cNvPicPr>
            <a:picLocks noChangeAspect="1"/>
          </p:cNvPicPr>
          <p:nvPr/>
        </p:nvPicPr>
        <p:blipFill>
          <a:blip r:embed="rId2"/>
          <a:stretch>
            <a:fillRect/>
          </a:stretch>
        </p:blipFill>
        <p:spPr>
          <a:xfrm>
            <a:off x="597237" y="1635369"/>
            <a:ext cx="3869893" cy="3587261"/>
          </a:xfrm>
          <a:prstGeom prst="rect">
            <a:avLst/>
          </a:prstGeom>
        </p:spPr>
      </p:pic>
      <p:pic>
        <p:nvPicPr>
          <p:cNvPr id="4" name="Image 3">
            <a:extLst>
              <a:ext uri="{FF2B5EF4-FFF2-40B4-BE49-F238E27FC236}">
                <a16:creationId xmlns:a16="http://schemas.microsoft.com/office/drawing/2014/main" xmlns="" id="{E54029E4-A39E-4716-863D-66F52B65F8D9}"/>
              </a:ext>
            </a:extLst>
          </p:cNvPr>
          <p:cNvPicPr>
            <a:picLocks noChangeAspect="1"/>
          </p:cNvPicPr>
          <p:nvPr/>
        </p:nvPicPr>
        <p:blipFill>
          <a:blip r:embed="rId3"/>
          <a:stretch>
            <a:fillRect/>
          </a:stretch>
        </p:blipFill>
        <p:spPr>
          <a:xfrm>
            <a:off x="4933098" y="1635369"/>
            <a:ext cx="3777784" cy="3587261"/>
          </a:xfrm>
          <a:prstGeom prst="rect">
            <a:avLst/>
          </a:prstGeom>
        </p:spPr>
      </p:pic>
    </p:spTree>
    <p:extLst>
      <p:ext uri="{BB962C8B-B14F-4D97-AF65-F5344CB8AC3E}">
        <p14:creationId xmlns:p14="http://schemas.microsoft.com/office/powerpoint/2010/main" val="2187745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747" y="1829799"/>
            <a:ext cx="8509686" cy="3933384"/>
          </a:xfrm>
          <a:prstGeom prst="rect">
            <a:avLst/>
          </a:prstGeom>
        </p:spPr>
        <p:txBody>
          <a:bodyPr wrap="square">
            <a:spAutoFit/>
          </a:bodyPr>
          <a:lstStyle/>
          <a:p>
            <a:pPr lvl="0" algn="ctr" fontAlgn="base">
              <a:spcBef>
                <a:spcPct val="20000"/>
              </a:spcBef>
              <a:spcAft>
                <a:spcPct val="0"/>
              </a:spcAft>
              <a:defRPr/>
            </a:pPr>
            <a:r>
              <a:rPr lang="fr-FR" altLang="fr-FR" sz="2000" b="1" dirty="0">
                <a:solidFill>
                  <a:srgbClr val="000000"/>
                </a:solidFill>
                <a:latin typeface="Comic Sans MS" panose="030F0702030302020204" pitchFamily="66" charset="0"/>
              </a:rPr>
              <a:t>Décret du 24 juin 2020 dans l’article 45b concernant l’éclairage des cycles : « Sont acceptés les dispositifs conformes à des normes ou réglementations techniques en vigueur dans un autre Etat de l'Union européenne ou partie à l'accord instituant l'Espace économique européen, reconnues comme assurant un niveau de sécurité équivalant au cahier des charges visé à l'alinéa précédent. » </a:t>
            </a: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a:p>
            <a:pPr lvl="0" algn="ctr" fontAlgn="base">
              <a:spcBef>
                <a:spcPct val="20000"/>
              </a:spcBef>
              <a:spcAft>
                <a:spcPct val="0"/>
              </a:spcAft>
              <a:defRPr/>
            </a:pPr>
            <a:r>
              <a:rPr lang="fr-FR" altLang="fr-FR" sz="2800" b="1" dirty="0">
                <a:solidFill>
                  <a:srgbClr val="000000"/>
                </a:solidFill>
                <a:latin typeface="Comic Sans MS" panose="030F0702030302020204" pitchFamily="66" charset="0"/>
              </a:rPr>
              <a:t>Par conséquent le dispositif feu rouge clignotant est autorisé en France. </a:t>
            </a: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3568605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8DE356B7-CD66-456F-85CF-D3F144FEEAD7}"/>
              </a:ext>
            </a:extLst>
          </p:cNvPr>
          <p:cNvPicPr>
            <a:picLocks noChangeAspect="1"/>
          </p:cNvPicPr>
          <p:nvPr/>
        </p:nvPicPr>
        <p:blipFill>
          <a:blip r:embed="rId2"/>
          <a:stretch>
            <a:fillRect/>
          </a:stretch>
        </p:blipFill>
        <p:spPr>
          <a:xfrm>
            <a:off x="1635370" y="1243394"/>
            <a:ext cx="4982016" cy="5323555"/>
          </a:xfrm>
          <a:prstGeom prst="rect">
            <a:avLst/>
          </a:prstGeom>
        </p:spPr>
      </p:pic>
      <p:sp>
        <p:nvSpPr>
          <p:cNvPr id="3" name="Rectangle 2">
            <a:extLst>
              <a:ext uri="{FF2B5EF4-FFF2-40B4-BE49-F238E27FC236}">
                <a16:creationId xmlns:a16="http://schemas.microsoft.com/office/drawing/2014/main" xmlns="" id="{4EDA945A-A654-4E61-8F0D-4ACECAD3124D}"/>
              </a:ext>
            </a:extLst>
          </p:cNvPr>
          <p:cNvSpPr/>
          <p:nvPr/>
        </p:nvSpPr>
        <p:spPr>
          <a:xfrm>
            <a:off x="1007608" y="676981"/>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Tree>
    <p:extLst>
      <p:ext uri="{BB962C8B-B14F-4D97-AF65-F5344CB8AC3E}">
        <p14:creationId xmlns:p14="http://schemas.microsoft.com/office/powerpoint/2010/main" val="4192364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A033EB4-2810-4A95-AAE5-F0963529FC31}"/>
              </a:ext>
            </a:extLst>
          </p:cNvPr>
          <p:cNvSpPr/>
          <p:nvPr/>
        </p:nvSpPr>
        <p:spPr>
          <a:xfrm>
            <a:off x="1171440" y="57147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
        <p:nvSpPr>
          <p:cNvPr id="3" name="Rectangle 2">
            <a:extLst>
              <a:ext uri="{FF2B5EF4-FFF2-40B4-BE49-F238E27FC236}">
                <a16:creationId xmlns:a16="http://schemas.microsoft.com/office/drawing/2014/main" xmlns="" id="{7A72020B-21B4-4D15-8F15-DCC204E00222}"/>
              </a:ext>
            </a:extLst>
          </p:cNvPr>
          <p:cNvSpPr/>
          <p:nvPr/>
        </p:nvSpPr>
        <p:spPr>
          <a:xfrm>
            <a:off x="1030764" y="1219687"/>
            <a:ext cx="7814298" cy="4708981"/>
          </a:xfrm>
          <a:prstGeom prst="rect">
            <a:avLst/>
          </a:prstGeom>
        </p:spPr>
        <p:txBody>
          <a:bodyPr wrap="square">
            <a:spAutoFit/>
          </a:bodyPr>
          <a:lstStyle/>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Rappel Article R431-1-1 du 29/09/2008</a:t>
            </a:r>
          </a:p>
          <a:p>
            <a:pPr lvl="0" defTabSz="457200" fontAlgn="base">
              <a:spcBef>
                <a:spcPct val="0"/>
              </a:spcBef>
              <a:spcAft>
                <a:spcPct val="0"/>
              </a:spcAft>
              <a:defRPr/>
            </a:pPr>
            <a:endPar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Lorsqu'ils circulent la nuit, ou le jour lorsque la visibilité est insuffisante, tout conducteur et passager d'un cycle doivent porter hors agglomération un gilet de haute visibilité conforme à la réglementation.</a:t>
            </a:r>
          </a:p>
          <a:p>
            <a:pPr lvl="0" defTabSz="457200" fontAlgn="base">
              <a:spcBef>
                <a:spcPct val="0"/>
              </a:spcBef>
              <a:spcAft>
                <a:spcPct val="0"/>
              </a:spcAft>
              <a:defRPr/>
            </a:pPr>
            <a:endPar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Mais aussi R 416-19</a:t>
            </a:r>
          </a:p>
          <a:p>
            <a:pPr lvl="0" defTabSz="457200" fontAlgn="base">
              <a:spcBef>
                <a:spcPct val="0"/>
              </a:spcBef>
              <a:spcAft>
                <a:spcPct val="0"/>
              </a:spcAft>
              <a:defRPr/>
            </a:pPr>
            <a:endPar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Le conducteur doit revêtir un gilet de haute visibilité conforme à la réglementation lorsqu'il est amené à quitter un véhicule immobilisé sur la chaussée ou ses abords à la suite d'un arrêt d'urgence.</a:t>
            </a:r>
          </a:p>
          <a:p>
            <a:pPr lvl="0" defTabSz="457200" fontAlgn="base">
              <a:spcBef>
                <a:spcPct val="0"/>
              </a:spcBef>
              <a:spcAft>
                <a:spcPct val="0"/>
              </a:spcAft>
              <a:defRPr/>
            </a:pPr>
            <a:r>
              <a:rPr lang="fr-FR" sz="2000" b="1"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Lorsqu'il conduit un véhicule, le conducteur doit disposer de ce gilet à portée de main.</a:t>
            </a:r>
          </a:p>
        </p:txBody>
      </p:sp>
    </p:spTree>
    <p:extLst>
      <p:ext uri="{BB962C8B-B14F-4D97-AF65-F5344CB8AC3E}">
        <p14:creationId xmlns:p14="http://schemas.microsoft.com/office/powerpoint/2010/main" val="10242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C3778FF-1703-4A88-9CF3-4249F5497199}"/>
              </a:ext>
            </a:extLst>
          </p:cNvPr>
          <p:cNvSpPr/>
          <p:nvPr/>
        </p:nvSpPr>
        <p:spPr>
          <a:xfrm>
            <a:off x="1065932" y="57147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
        <p:nvSpPr>
          <p:cNvPr id="3" name="Rectangle 2">
            <a:extLst>
              <a:ext uri="{FF2B5EF4-FFF2-40B4-BE49-F238E27FC236}">
                <a16:creationId xmlns:a16="http://schemas.microsoft.com/office/drawing/2014/main" xmlns="" id="{9910F6E3-6181-4C33-9D76-1293FC6229A4}"/>
              </a:ext>
            </a:extLst>
          </p:cNvPr>
          <p:cNvSpPr/>
          <p:nvPr/>
        </p:nvSpPr>
        <p:spPr>
          <a:xfrm>
            <a:off x="1065932" y="1782396"/>
            <a:ext cx="7919806" cy="3170099"/>
          </a:xfrm>
          <a:prstGeom prst="rect">
            <a:avLst/>
          </a:prstGeom>
        </p:spPr>
        <p:txBody>
          <a:bodyPr wrap="square">
            <a:spAutoFit/>
          </a:bodyPr>
          <a:lstStyle/>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Normes pour les vêtements de haute visibilité : EN 471 et EN 20471</a:t>
            </a:r>
          </a:p>
          <a:p>
            <a:pPr lvl="0" defTabSz="457200" fontAlgn="base">
              <a:spcBef>
                <a:spcPct val="0"/>
              </a:spcBef>
              <a:spcAft>
                <a:spcPct val="0"/>
              </a:spcAft>
              <a:defRPr/>
            </a:pPr>
            <a:endPar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Matière rétroréfléchissante : 0.20 m² pour la classe 3 </a:t>
            </a: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0.13 m² pour la classe 2 </a:t>
            </a: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0.010 m² pour la classe 1</a:t>
            </a:r>
          </a:p>
          <a:p>
            <a:pPr lvl="0" defTabSz="457200" fontAlgn="base">
              <a:spcBef>
                <a:spcPct val="0"/>
              </a:spcBef>
              <a:spcAft>
                <a:spcPct val="0"/>
              </a:spcAft>
              <a:defRPr/>
            </a:pPr>
            <a:endPar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La classe 2 représente le niveau intermédiaire, que l'on retrouve sur les gilets et les chasubles ou bien des vestes sans bandes rétroréfléchissantes sur les manches.</a:t>
            </a:r>
          </a:p>
        </p:txBody>
      </p:sp>
    </p:spTree>
    <p:extLst>
      <p:ext uri="{BB962C8B-B14F-4D97-AF65-F5344CB8AC3E}">
        <p14:creationId xmlns:p14="http://schemas.microsoft.com/office/powerpoint/2010/main" val="4242598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BF19FE8-0D54-4FC1-9450-8060E3278BBF}"/>
              </a:ext>
            </a:extLst>
          </p:cNvPr>
          <p:cNvSpPr/>
          <p:nvPr/>
        </p:nvSpPr>
        <p:spPr>
          <a:xfrm>
            <a:off x="1101102" y="553887"/>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xmlns="" id="{B6C46B83-847F-48DA-A377-420467B479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68575" y="923219"/>
            <a:ext cx="1770979" cy="2898956"/>
          </a:xfrm>
          <a:prstGeom prst="rect">
            <a:avLst/>
          </a:prstGeom>
        </p:spPr>
      </p:pic>
      <p:sp>
        <p:nvSpPr>
          <p:cNvPr id="4" name="Rectangle 3">
            <a:extLst>
              <a:ext uri="{FF2B5EF4-FFF2-40B4-BE49-F238E27FC236}">
                <a16:creationId xmlns:a16="http://schemas.microsoft.com/office/drawing/2014/main" xmlns="" id="{650EA5AB-B9CD-49B8-8701-2D28543D3E2C}"/>
              </a:ext>
            </a:extLst>
          </p:cNvPr>
          <p:cNvSpPr/>
          <p:nvPr/>
        </p:nvSpPr>
        <p:spPr>
          <a:xfrm>
            <a:off x="854788" y="1053074"/>
            <a:ext cx="7638452" cy="400110"/>
          </a:xfrm>
          <a:prstGeom prst="rect">
            <a:avLst/>
          </a:prstGeom>
        </p:spPr>
        <p:txBody>
          <a:bodyPr wrap="square">
            <a:spAutoFit/>
          </a:bodyPr>
          <a:lstStyle/>
          <a:p>
            <a:pPr lvl="0" defTabSz="457200" hangingPunct="0">
              <a:defRPr/>
            </a:pPr>
            <a:r>
              <a:rPr lang="fr-FR" sz="2000" b="1" kern="0" dirty="0">
                <a:solidFill>
                  <a:srgbClr val="439DB8"/>
                </a:solidFill>
                <a:latin typeface="Verdana" panose="020B0604030504040204" pitchFamily="34" charset="0"/>
                <a:ea typeface="Verdana" panose="020B0604030504040204" pitchFamily="34" charset="0"/>
                <a:cs typeface="Verdana" panose="020B0604030504040204" pitchFamily="34" charset="0"/>
                <a:sym typeface="Helvetica"/>
              </a:rPr>
              <a:t>EQUIPEMENTS DU CYCLISTE OBLIGATOIRES </a:t>
            </a:r>
          </a:p>
        </p:txBody>
      </p:sp>
      <p:sp>
        <p:nvSpPr>
          <p:cNvPr id="5" name="Rectangle 4">
            <a:extLst>
              <a:ext uri="{FF2B5EF4-FFF2-40B4-BE49-F238E27FC236}">
                <a16:creationId xmlns:a16="http://schemas.microsoft.com/office/drawing/2014/main" xmlns="" id="{CA21EC5B-6545-4151-AFA3-13C903B81D93}"/>
              </a:ext>
            </a:extLst>
          </p:cNvPr>
          <p:cNvSpPr/>
          <p:nvPr/>
        </p:nvSpPr>
        <p:spPr>
          <a:xfrm>
            <a:off x="2212510" y="1607120"/>
            <a:ext cx="4572000" cy="1323439"/>
          </a:xfrm>
          <a:prstGeom prst="rect">
            <a:avLst/>
          </a:prstGeom>
        </p:spPr>
        <p:txBody>
          <a:bodyPr>
            <a:spAutoFit/>
          </a:bodyPr>
          <a:lstStyle/>
          <a:p>
            <a:pPr lvl="0" defTabSz="457200" hangingPunct="0">
              <a:defRPr/>
            </a:pPr>
            <a:r>
              <a:rPr lang="fr-FR" sz="2000" kern="0" dirty="0">
                <a:solidFill>
                  <a:srgbClr val="FFFFFF">
                    <a:lumMod val="50000"/>
                  </a:srgbClr>
                </a:solidFill>
                <a:latin typeface="Verdana" panose="020B0604030504040204" pitchFamily="34" charset="0"/>
                <a:ea typeface="Verdana" panose="020B0604030504040204" pitchFamily="34" charset="0"/>
                <a:cs typeface="Verdana" panose="020B0604030504040204" pitchFamily="34" charset="0"/>
                <a:sym typeface="Helvetica"/>
              </a:rPr>
              <a:t>Gilet haute visibilité</a:t>
            </a:r>
          </a:p>
          <a:p>
            <a:pPr lvl="0" defTabSz="457200" hangingPunct="0">
              <a:defRPr/>
            </a:pPr>
            <a:r>
              <a:rPr lang="fr-FR" sz="2000" kern="0" dirty="0">
                <a:solidFill>
                  <a:srgbClr val="FFFFFF">
                    <a:lumMod val="50000"/>
                  </a:srgbClr>
                </a:solidFill>
                <a:latin typeface="Verdana" panose="020B0604030504040204" pitchFamily="34" charset="0"/>
                <a:ea typeface="Verdana" panose="020B0604030504040204" pitchFamily="34" charset="0"/>
                <a:cs typeface="Verdana" panose="020B0604030504040204" pitchFamily="34" charset="0"/>
                <a:sym typeface="Helvetica"/>
              </a:rPr>
              <a:t>(de nuit et hors agglomération,</a:t>
            </a:r>
          </a:p>
          <a:p>
            <a:pPr lvl="0" defTabSz="457200" hangingPunct="0">
              <a:defRPr/>
            </a:pPr>
            <a:r>
              <a:rPr lang="fr-FR" sz="2000" kern="0" dirty="0">
                <a:solidFill>
                  <a:srgbClr val="FFFFFF">
                    <a:lumMod val="50000"/>
                  </a:srgbClr>
                </a:solidFill>
                <a:latin typeface="Verdana" panose="020B0604030504040204" pitchFamily="34" charset="0"/>
                <a:ea typeface="Verdana" panose="020B0604030504040204" pitchFamily="34" charset="0"/>
                <a:cs typeface="Verdana" panose="020B0604030504040204" pitchFamily="34" charset="0"/>
                <a:sym typeface="Helvetica"/>
              </a:rPr>
              <a:t>de jour par mauvaise visibilité)</a:t>
            </a:r>
          </a:p>
          <a:p>
            <a:pPr lvl="0" defTabSz="457200" hangingPunct="0">
              <a:defRPr/>
            </a:pPr>
            <a:r>
              <a:rPr lang="fr-FR" sz="2000" kern="0" dirty="0">
                <a:solidFill>
                  <a:srgbClr val="FFFFFF">
                    <a:lumMod val="50000"/>
                  </a:srgbClr>
                </a:solidFill>
                <a:latin typeface="Verdana" panose="020B0604030504040204" pitchFamily="34" charset="0"/>
                <a:ea typeface="Verdana" panose="020B0604030504040204" pitchFamily="34" charset="0"/>
                <a:cs typeface="Verdana" panose="020B0604030504040204" pitchFamily="34" charset="0"/>
                <a:sym typeface="Helvetica"/>
              </a:rPr>
              <a:t>Norme EN1150 ou EN471</a:t>
            </a:r>
          </a:p>
        </p:txBody>
      </p:sp>
      <p:pic>
        <p:nvPicPr>
          <p:cNvPr id="6" name="Image 5">
            <a:extLst>
              <a:ext uri="{FF2B5EF4-FFF2-40B4-BE49-F238E27FC236}">
                <a16:creationId xmlns:a16="http://schemas.microsoft.com/office/drawing/2014/main" xmlns="" id="{62F1942E-67D5-4D7F-94E1-AC31467AA7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3934" y="3927442"/>
            <a:ext cx="2017951" cy="1542422"/>
          </a:xfrm>
          <a:prstGeom prst="rect">
            <a:avLst/>
          </a:prstGeom>
        </p:spPr>
      </p:pic>
      <p:pic>
        <p:nvPicPr>
          <p:cNvPr id="7" name="Image 6">
            <a:extLst>
              <a:ext uri="{FF2B5EF4-FFF2-40B4-BE49-F238E27FC236}">
                <a16:creationId xmlns:a16="http://schemas.microsoft.com/office/drawing/2014/main" xmlns="" id="{735685B9-64E0-47E2-A3E5-AC7F9F528E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788" y="3813331"/>
            <a:ext cx="4895512" cy="1908213"/>
          </a:xfrm>
          <a:prstGeom prst="rect">
            <a:avLst/>
          </a:prstGeom>
        </p:spPr>
      </p:pic>
      <p:pic>
        <p:nvPicPr>
          <p:cNvPr id="1026" name="Picture 2" descr="Résultat de recherche d'images pour &quot;photos gants cycliste&quot;">
            <a:extLst>
              <a:ext uri="{FF2B5EF4-FFF2-40B4-BE49-F238E27FC236}">
                <a16:creationId xmlns:a16="http://schemas.microsoft.com/office/drawing/2014/main" xmlns="" id="{207BEC5D-3E5A-4783-90AA-1E76F125E3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2485" y="5575131"/>
            <a:ext cx="1203805" cy="120380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xmlns="" id="{630CBE1C-06B1-4EB4-A912-1D0D3DE1D7F4}"/>
              </a:ext>
            </a:extLst>
          </p:cNvPr>
          <p:cNvPicPr>
            <a:picLocks noChangeAspect="1"/>
          </p:cNvPicPr>
          <p:nvPr/>
        </p:nvPicPr>
        <p:blipFill>
          <a:blip r:embed="rId6"/>
          <a:stretch>
            <a:fillRect/>
          </a:stretch>
        </p:blipFill>
        <p:spPr>
          <a:xfrm>
            <a:off x="3771541" y="5706757"/>
            <a:ext cx="1203805" cy="1203805"/>
          </a:xfrm>
          <a:prstGeom prst="rect">
            <a:avLst/>
          </a:prstGeom>
        </p:spPr>
      </p:pic>
      <p:pic>
        <p:nvPicPr>
          <p:cNvPr id="11" name="Image 10">
            <a:extLst>
              <a:ext uri="{FF2B5EF4-FFF2-40B4-BE49-F238E27FC236}">
                <a16:creationId xmlns:a16="http://schemas.microsoft.com/office/drawing/2014/main" xmlns="" id="{D1FE8F41-C29A-408A-92FF-7A3D6298A6EB}"/>
              </a:ext>
            </a:extLst>
          </p:cNvPr>
          <p:cNvPicPr>
            <a:picLocks noChangeAspect="1"/>
          </p:cNvPicPr>
          <p:nvPr/>
        </p:nvPicPr>
        <p:blipFill>
          <a:blip r:embed="rId7"/>
          <a:stretch>
            <a:fillRect/>
          </a:stretch>
        </p:blipFill>
        <p:spPr>
          <a:xfrm>
            <a:off x="2444262" y="5874221"/>
            <a:ext cx="916156" cy="916156"/>
          </a:xfrm>
          <a:prstGeom prst="rect">
            <a:avLst/>
          </a:prstGeom>
        </p:spPr>
      </p:pic>
    </p:spTree>
    <p:extLst>
      <p:ext uri="{BB962C8B-B14F-4D97-AF65-F5344CB8AC3E}">
        <p14:creationId xmlns:p14="http://schemas.microsoft.com/office/powerpoint/2010/main" val="3586130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7D05939-3F38-4B20-B5A3-F0BEC7659FEC}"/>
              </a:ext>
            </a:extLst>
          </p:cNvPr>
          <p:cNvSpPr/>
          <p:nvPr/>
        </p:nvSpPr>
        <p:spPr>
          <a:xfrm>
            <a:off x="1136271" y="553887"/>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xmlns="" id="{F0AA9579-33C6-42E6-9CE1-0C107EF3B4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41233" y="1618939"/>
            <a:ext cx="2653259" cy="2248524"/>
          </a:xfrm>
          <a:prstGeom prst="rect">
            <a:avLst/>
          </a:prstGeom>
          <a:ln>
            <a:noFill/>
          </a:ln>
        </p:spPr>
      </p:pic>
      <p:pic>
        <p:nvPicPr>
          <p:cNvPr id="4" name="Image 3">
            <a:extLst>
              <a:ext uri="{FF2B5EF4-FFF2-40B4-BE49-F238E27FC236}">
                <a16:creationId xmlns:a16="http://schemas.microsoft.com/office/drawing/2014/main" xmlns="" id="{7EDD6864-0C92-4329-AD24-5680A60CEF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7127" y="2986727"/>
            <a:ext cx="1778149" cy="2211049"/>
          </a:xfrm>
          <a:prstGeom prst="rect">
            <a:avLst/>
          </a:prstGeom>
          <a:ln>
            <a:solidFill>
              <a:srgbClr val="FFFFFF">
                <a:lumMod val="65000"/>
              </a:srgbClr>
            </a:solidFill>
          </a:ln>
        </p:spPr>
      </p:pic>
      <p:sp>
        <p:nvSpPr>
          <p:cNvPr id="5" name="Rectangle 4">
            <a:extLst>
              <a:ext uri="{FF2B5EF4-FFF2-40B4-BE49-F238E27FC236}">
                <a16:creationId xmlns:a16="http://schemas.microsoft.com/office/drawing/2014/main" xmlns="" id="{2E90F213-7BEA-493F-A5F1-74F6FFA7578A}"/>
              </a:ext>
            </a:extLst>
          </p:cNvPr>
          <p:cNvSpPr/>
          <p:nvPr/>
        </p:nvSpPr>
        <p:spPr>
          <a:xfrm>
            <a:off x="749508" y="1199685"/>
            <a:ext cx="4572000" cy="1585049"/>
          </a:xfrm>
          <a:prstGeom prst="rect">
            <a:avLst/>
          </a:prstGeom>
        </p:spPr>
        <p:txBody>
          <a:bodyPr>
            <a:spAutoFit/>
          </a:bodyPr>
          <a:lstStyle/>
          <a:p>
            <a:pPr lvl="0" defTabSz="457200" hangingPunct="0">
              <a:defRPr/>
            </a:pPr>
            <a:r>
              <a:rPr lang="fr-FR" sz="20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Cycliste isolé :</a:t>
            </a:r>
            <a:br>
              <a:rPr lang="fr-FR" sz="20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br>
            <a:endParaRPr lang="fr-FR" sz="5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hangingPunct="0">
              <a:defRPr/>
            </a:pPr>
            <a:r>
              <a:rPr lang="fr-FR" sz="2400" dirty="0"/>
              <a:t>Ne roulez pas trop près de l’accotement, pour éviter les ornières ou gravillons.</a:t>
            </a:r>
            <a:endParaRPr lang="fr-FR" sz="2400"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endParaRPr>
          </a:p>
        </p:txBody>
      </p:sp>
      <p:sp>
        <p:nvSpPr>
          <p:cNvPr id="6" name="Rectangle 5">
            <a:extLst>
              <a:ext uri="{FF2B5EF4-FFF2-40B4-BE49-F238E27FC236}">
                <a16:creationId xmlns:a16="http://schemas.microsoft.com/office/drawing/2014/main" xmlns="" id="{FDBC8B3E-5906-4E7E-9035-99E7C3E713E5}"/>
              </a:ext>
            </a:extLst>
          </p:cNvPr>
          <p:cNvSpPr/>
          <p:nvPr/>
        </p:nvSpPr>
        <p:spPr>
          <a:xfrm>
            <a:off x="3822492" y="3867463"/>
            <a:ext cx="4572000" cy="2139047"/>
          </a:xfrm>
          <a:prstGeom prst="rect">
            <a:avLst/>
          </a:prstGeom>
        </p:spPr>
        <p:txBody>
          <a:bodyPr>
            <a:spAutoFit/>
          </a:bodyPr>
          <a:lstStyle/>
          <a:p>
            <a:pPr lvl="0" defTabSz="457200" hangingPunct="0">
              <a:defRPr/>
            </a:pPr>
            <a:r>
              <a:rPr lang="fr-FR" sz="20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Cyclistes groupés :</a:t>
            </a:r>
            <a:br>
              <a:rPr lang="fr-FR" sz="20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br>
            <a:endParaRPr lang="fr-FR" sz="5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hangingPunct="0">
              <a:defRPr/>
            </a:pPr>
            <a:r>
              <a:rPr lang="fr-FR"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Groupe de 20 maxi divisé en sous groupe de 8 maxi recommandé</a:t>
            </a:r>
          </a:p>
          <a:p>
            <a:pPr lvl="0" defTabSz="457200" hangingPunct="0">
              <a:defRPr/>
            </a:pPr>
            <a:r>
              <a:rPr lang="fr-FR"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Tolérance pour rouler à 2 de front</a:t>
            </a:r>
          </a:p>
          <a:p>
            <a:pPr lvl="0" defTabSz="457200" hangingPunct="0">
              <a:defRPr/>
            </a:pPr>
            <a:r>
              <a:rPr lang="fr-FR"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Obligation file indienne de nuit ou mauvaise visibilité, et en cas de véhicule en approche</a:t>
            </a:r>
          </a:p>
        </p:txBody>
      </p:sp>
      <p:sp>
        <p:nvSpPr>
          <p:cNvPr id="7" name="Rectangle 6">
            <a:extLst>
              <a:ext uri="{FF2B5EF4-FFF2-40B4-BE49-F238E27FC236}">
                <a16:creationId xmlns:a16="http://schemas.microsoft.com/office/drawing/2014/main" xmlns="" id="{8A217732-C5E3-4855-9592-3BE5E8198EBE}"/>
              </a:ext>
            </a:extLst>
          </p:cNvPr>
          <p:cNvSpPr/>
          <p:nvPr/>
        </p:nvSpPr>
        <p:spPr>
          <a:xfrm>
            <a:off x="4510095" y="553887"/>
            <a:ext cx="3884397" cy="400110"/>
          </a:xfrm>
          <a:prstGeom prst="rect">
            <a:avLst/>
          </a:prstGeom>
        </p:spPr>
        <p:txBody>
          <a:bodyPr wrap="none">
            <a:spAutoFit/>
          </a:bodyPr>
          <a:lstStyle/>
          <a:p>
            <a:pPr lvl="0" defTabSz="457200" hangingPunct="0">
              <a:defRPr/>
            </a:pPr>
            <a:r>
              <a:rPr lang="fr-FR" sz="2000" b="1" kern="0" dirty="0">
                <a:solidFill>
                  <a:srgbClr val="439DB8"/>
                </a:solidFill>
                <a:latin typeface="Verdana" panose="020B0604030504040204" pitchFamily="34" charset="0"/>
                <a:ea typeface="Verdana" panose="020B0604030504040204" pitchFamily="34" charset="0"/>
                <a:cs typeface="Verdana" panose="020B0604030504040204" pitchFamily="34" charset="0"/>
                <a:sym typeface="Helvetica"/>
              </a:rPr>
              <a:t>RÈGLES DE CIRCULATION</a:t>
            </a:r>
          </a:p>
        </p:txBody>
      </p:sp>
    </p:spTree>
    <p:extLst>
      <p:ext uri="{BB962C8B-B14F-4D97-AF65-F5344CB8AC3E}">
        <p14:creationId xmlns:p14="http://schemas.microsoft.com/office/powerpoint/2010/main" val="148496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06D77815-D5FC-43E1-8A5F-FF05763C6C52}"/>
              </a:ext>
            </a:extLst>
          </p:cNvPr>
          <p:cNvSpPr txBox="1"/>
          <p:nvPr/>
        </p:nvSpPr>
        <p:spPr>
          <a:xfrm>
            <a:off x="965372" y="2285471"/>
            <a:ext cx="7383780" cy="2862322"/>
          </a:xfrm>
          <a:prstGeom prst="rect">
            <a:avLst/>
          </a:prstGeom>
          <a:noFill/>
        </p:spPr>
        <p:txBody>
          <a:bodyPr wrap="square" rtlCol="0">
            <a:spAutoFit/>
          </a:bodyPr>
          <a:lstStyle/>
          <a:p>
            <a:pPr algn="ctr"/>
            <a:r>
              <a:rPr lang="fr-FR" sz="4000" b="1" dirty="0">
                <a:solidFill>
                  <a:prstClr val="black"/>
                </a:solidFill>
              </a:rPr>
              <a:t>AVERTISSEMENT :</a:t>
            </a:r>
          </a:p>
          <a:p>
            <a:endParaRPr lang="fr-FR" sz="2000" b="1" dirty="0">
              <a:solidFill>
                <a:prstClr val="black"/>
              </a:solidFill>
            </a:endParaRPr>
          </a:p>
          <a:p>
            <a:pPr algn="just"/>
            <a:r>
              <a:rPr lang="fr-FR" sz="2400" b="1" dirty="0">
                <a:solidFill>
                  <a:prstClr val="black"/>
                </a:solidFill>
              </a:rPr>
              <a:t>Les informations contenues dans ces diapositives sont </a:t>
            </a:r>
            <a:r>
              <a:rPr lang="fr-FR" sz="2400" b="1" dirty="0">
                <a:solidFill>
                  <a:srgbClr val="162D86"/>
                </a:solidFill>
              </a:rPr>
              <a:t>indissociables</a:t>
            </a:r>
            <a:r>
              <a:rPr lang="fr-FR" sz="2400" b="1" dirty="0">
                <a:solidFill>
                  <a:prstClr val="black"/>
                </a:solidFill>
              </a:rPr>
              <a:t> de la présentation orale qui en est faite.</a:t>
            </a:r>
          </a:p>
          <a:p>
            <a:pPr algn="just"/>
            <a:endParaRPr lang="fr-FR" sz="2400" b="1" dirty="0">
              <a:solidFill>
                <a:prstClr val="black"/>
              </a:solidFill>
            </a:endParaRPr>
          </a:p>
          <a:p>
            <a:pPr algn="just"/>
            <a:r>
              <a:rPr lang="fr-FR" sz="2400" b="1" dirty="0">
                <a:solidFill>
                  <a:prstClr val="black"/>
                </a:solidFill>
              </a:rPr>
              <a:t>Les informations contenues dans ces </a:t>
            </a:r>
            <a:r>
              <a:rPr lang="fr-FR" sz="2400" b="1" dirty="0" smtClean="0">
                <a:solidFill>
                  <a:prstClr val="black"/>
                </a:solidFill>
              </a:rPr>
              <a:t>diapositives </a:t>
            </a:r>
            <a:r>
              <a:rPr lang="fr-FR" sz="2400" b="1" dirty="0">
                <a:solidFill>
                  <a:prstClr val="black"/>
                </a:solidFill>
              </a:rPr>
              <a:t>sont à vocation </a:t>
            </a:r>
            <a:r>
              <a:rPr lang="fr-FR" sz="2400" b="1" dirty="0" smtClean="0">
                <a:solidFill>
                  <a:prstClr val="black"/>
                </a:solidFill>
              </a:rPr>
              <a:t>formatives </a:t>
            </a:r>
            <a:r>
              <a:rPr lang="fr-FR" sz="2400" b="1" dirty="0">
                <a:solidFill>
                  <a:prstClr val="black"/>
                </a:solidFill>
              </a:rPr>
              <a:t>et pédagogiques </a:t>
            </a:r>
          </a:p>
        </p:txBody>
      </p:sp>
      <p:pic>
        <p:nvPicPr>
          <p:cNvPr id="3" name="Picture 2" descr="Informations couvre-feu du COVID-19 : Théâtre de l&amp;#39;Opprimé">
            <a:extLst>
              <a:ext uri="{FF2B5EF4-FFF2-40B4-BE49-F238E27FC236}">
                <a16:creationId xmlns:a16="http://schemas.microsoft.com/office/drawing/2014/main" xmlns="" id="{F9896FB1-8D6A-48C9-9522-CEE43466A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190" y="687540"/>
            <a:ext cx="900399" cy="77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formations couvre-feu du COVID-19 : Théâtre de l&amp;#39;Opprimé">
            <a:extLst>
              <a:ext uri="{FF2B5EF4-FFF2-40B4-BE49-F238E27FC236}">
                <a16:creationId xmlns:a16="http://schemas.microsoft.com/office/drawing/2014/main" xmlns="" id="{ADEC6E34-43E7-41D1-BC19-44F315B9E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222" y="687540"/>
            <a:ext cx="900399" cy="77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45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afterEffect">
                                  <p:stCondLst>
                                    <p:cond delay="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35" presetClass="emph" presetSubtype="0" repeatCount="indefinite"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A63625C-DF38-4D58-9CF8-23335E7FF120}"/>
              </a:ext>
            </a:extLst>
          </p:cNvPr>
          <p:cNvSpPr/>
          <p:nvPr/>
        </p:nvSpPr>
        <p:spPr>
          <a:xfrm>
            <a:off x="1136271" y="57147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pasted-image.png">
            <a:extLst>
              <a:ext uri="{FF2B5EF4-FFF2-40B4-BE49-F238E27FC236}">
                <a16:creationId xmlns:a16="http://schemas.microsoft.com/office/drawing/2014/main" xmlns="" id="{6A98F9CC-CEDD-4B1B-AF26-765CB1DC1DAA}"/>
              </a:ext>
            </a:extLst>
          </p:cNvPr>
          <p:cNvPicPr>
            <a:picLocks noChangeAspect="1"/>
          </p:cNvPicPr>
          <p:nvPr/>
        </p:nvPicPr>
        <p:blipFill>
          <a:blip r:embed="rId2">
            <a:extLst/>
          </a:blip>
          <a:stretch>
            <a:fillRect/>
          </a:stretch>
        </p:blipFill>
        <p:spPr>
          <a:xfrm>
            <a:off x="559644" y="1990636"/>
            <a:ext cx="4052936" cy="1470824"/>
          </a:xfrm>
          <a:prstGeom prst="rect">
            <a:avLst/>
          </a:prstGeom>
          <a:ln w="12700">
            <a:miter lim="400000"/>
          </a:ln>
        </p:spPr>
      </p:pic>
      <p:pic>
        <p:nvPicPr>
          <p:cNvPr id="4" name="pasted-image.png">
            <a:extLst>
              <a:ext uri="{FF2B5EF4-FFF2-40B4-BE49-F238E27FC236}">
                <a16:creationId xmlns:a16="http://schemas.microsoft.com/office/drawing/2014/main" xmlns="" id="{6081EC59-4780-43C4-9005-6786CBA917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2963" y="1904713"/>
            <a:ext cx="1597463" cy="1597462"/>
          </a:xfrm>
          <a:prstGeom prst="rect">
            <a:avLst/>
          </a:prstGeom>
          <a:ln w="12700">
            <a:miter lim="400000"/>
          </a:ln>
        </p:spPr>
      </p:pic>
      <p:pic>
        <p:nvPicPr>
          <p:cNvPr id="5" name="pasted-image.png">
            <a:extLst>
              <a:ext uri="{FF2B5EF4-FFF2-40B4-BE49-F238E27FC236}">
                <a16:creationId xmlns:a16="http://schemas.microsoft.com/office/drawing/2014/main" xmlns="" id="{D66ADF7A-44C0-4DC0-9C38-7CB15A07E247}"/>
              </a:ext>
            </a:extLst>
          </p:cNvPr>
          <p:cNvPicPr>
            <a:picLocks noChangeAspect="1"/>
          </p:cNvPicPr>
          <p:nvPr/>
        </p:nvPicPr>
        <p:blipFill>
          <a:blip r:embed="rId4">
            <a:extLst/>
          </a:blip>
          <a:stretch>
            <a:fillRect/>
          </a:stretch>
        </p:blipFill>
        <p:spPr>
          <a:xfrm>
            <a:off x="6921698" y="1904713"/>
            <a:ext cx="1597463" cy="1597462"/>
          </a:xfrm>
          <a:prstGeom prst="rect">
            <a:avLst/>
          </a:prstGeom>
          <a:ln w="12700">
            <a:miter lim="400000"/>
          </a:ln>
        </p:spPr>
      </p:pic>
      <p:pic>
        <p:nvPicPr>
          <p:cNvPr id="6" name="pasted-image.png">
            <a:extLst>
              <a:ext uri="{FF2B5EF4-FFF2-40B4-BE49-F238E27FC236}">
                <a16:creationId xmlns:a16="http://schemas.microsoft.com/office/drawing/2014/main" xmlns="" id="{9903B240-D1FC-40DB-B370-34A9C9A1A1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8159" y="4353353"/>
            <a:ext cx="1605996" cy="1614025"/>
          </a:xfrm>
          <a:prstGeom prst="rect">
            <a:avLst/>
          </a:prstGeom>
          <a:ln w="12700">
            <a:miter lim="400000"/>
          </a:ln>
        </p:spPr>
      </p:pic>
      <p:pic>
        <p:nvPicPr>
          <p:cNvPr id="7" name="pasted-image.png">
            <a:extLst>
              <a:ext uri="{FF2B5EF4-FFF2-40B4-BE49-F238E27FC236}">
                <a16:creationId xmlns:a16="http://schemas.microsoft.com/office/drawing/2014/main" xmlns="" id="{C9D29C04-8DAD-4008-B6A8-9A1E205910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14022" y="4288437"/>
            <a:ext cx="1678941" cy="1678941"/>
          </a:xfrm>
          <a:prstGeom prst="rect">
            <a:avLst/>
          </a:prstGeom>
          <a:ln w="12700">
            <a:miter lim="400000"/>
          </a:ln>
        </p:spPr>
      </p:pic>
      <p:pic>
        <p:nvPicPr>
          <p:cNvPr id="8" name="pasted-image.png">
            <a:extLst>
              <a:ext uri="{FF2B5EF4-FFF2-40B4-BE49-F238E27FC236}">
                <a16:creationId xmlns:a16="http://schemas.microsoft.com/office/drawing/2014/main" xmlns="" id="{3F343FEB-0EDA-40A9-91BB-5FA70F5EEAD8}"/>
              </a:ext>
            </a:extLst>
          </p:cNvPr>
          <p:cNvPicPr>
            <a:picLocks noChangeAspect="1"/>
          </p:cNvPicPr>
          <p:nvPr/>
        </p:nvPicPr>
        <p:blipFill>
          <a:blip r:embed="rId7">
            <a:extLst/>
          </a:blip>
          <a:stretch>
            <a:fillRect/>
          </a:stretch>
        </p:blipFill>
        <p:spPr>
          <a:xfrm>
            <a:off x="5891694" y="4288436"/>
            <a:ext cx="1678941" cy="1678941"/>
          </a:xfrm>
          <a:prstGeom prst="rect">
            <a:avLst/>
          </a:prstGeom>
          <a:ln w="12700">
            <a:miter lim="400000"/>
          </a:ln>
        </p:spPr>
      </p:pic>
    </p:spTree>
    <p:extLst>
      <p:ext uri="{BB962C8B-B14F-4D97-AF65-F5344CB8AC3E}">
        <p14:creationId xmlns:p14="http://schemas.microsoft.com/office/powerpoint/2010/main" val="33540944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CF92355-BA7F-4AE5-98C7-DB7E5385C85E}"/>
              </a:ext>
            </a:extLst>
          </p:cNvPr>
          <p:cNvSpPr/>
          <p:nvPr/>
        </p:nvSpPr>
        <p:spPr>
          <a:xfrm>
            <a:off x="1101102" y="641811"/>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pasted-image.png">
            <a:extLst>
              <a:ext uri="{FF2B5EF4-FFF2-40B4-BE49-F238E27FC236}">
                <a16:creationId xmlns:a16="http://schemas.microsoft.com/office/drawing/2014/main" xmlns="" id="{14478FD3-EDBE-4FCF-9CA0-FB3168206C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596" y="1733956"/>
            <a:ext cx="1934529" cy="1934529"/>
          </a:xfrm>
          <a:prstGeom prst="rect">
            <a:avLst/>
          </a:prstGeom>
          <a:ln w="12700">
            <a:miter lim="400000"/>
          </a:ln>
        </p:spPr>
      </p:pic>
      <p:pic>
        <p:nvPicPr>
          <p:cNvPr id="4" name="pasted-image.png">
            <a:extLst>
              <a:ext uri="{FF2B5EF4-FFF2-40B4-BE49-F238E27FC236}">
                <a16:creationId xmlns:a16="http://schemas.microsoft.com/office/drawing/2014/main" xmlns="" id="{AC0B3392-B3E2-4DF5-B64D-9CD841A4E5D9}"/>
              </a:ext>
            </a:extLst>
          </p:cNvPr>
          <p:cNvPicPr>
            <a:picLocks noChangeAspect="1"/>
          </p:cNvPicPr>
          <p:nvPr/>
        </p:nvPicPr>
        <p:blipFill>
          <a:blip r:embed="rId3">
            <a:extLst/>
          </a:blip>
          <a:stretch>
            <a:fillRect/>
          </a:stretch>
        </p:blipFill>
        <p:spPr>
          <a:xfrm>
            <a:off x="3416181" y="1807906"/>
            <a:ext cx="1941990" cy="1786631"/>
          </a:xfrm>
          <a:prstGeom prst="rect">
            <a:avLst/>
          </a:prstGeom>
          <a:ln w="12700">
            <a:miter lim="400000"/>
          </a:ln>
        </p:spPr>
      </p:pic>
      <p:pic>
        <p:nvPicPr>
          <p:cNvPr id="5" name="pasted-image.png">
            <a:extLst>
              <a:ext uri="{FF2B5EF4-FFF2-40B4-BE49-F238E27FC236}">
                <a16:creationId xmlns:a16="http://schemas.microsoft.com/office/drawing/2014/main" xmlns="" id="{8E82AA17-7CFA-4BE3-A1B4-E221DFB53EF4}"/>
              </a:ext>
            </a:extLst>
          </p:cNvPr>
          <p:cNvPicPr>
            <a:picLocks noChangeAspect="1"/>
          </p:cNvPicPr>
          <p:nvPr/>
        </p:nvPicPr>
        <p:blipFill>
          <a:blip r:embed="rId4">
            <a:extLst/>
          </a:blip>
          <a:stretch>
            <a:fillRect/>
          </a:stretch>
        </p:blipFill>
        <p:spPr>
          <a:xfrm>
            <a:off x="6421120" y="1807906"/>
            <a:ext cx="1941990" cy="1786631"/>
          </a:xfrm>
          <a:prstGeom prst="rect">
            <a:avLst/>
          </a:prstGeom>
          <a:ln w="12700">
            <a:miter lim="400000"/>
          </a:ln>
        </p:spPr>
      </p:pic>
      <p:pic>
        <p:nvPicPr>
          <p:cNvPr id="6" name="pasted-image.png">
            <a:extLst>
              <a:ext uri="{FF2B5EF4-FFF2-40B4-BE49-F238E27FC236}">
                <a16:creationId xmlns:a16="http://schemas.microsoft.com/office/drawing/2014/main" xmlns="" id="{1B1431DC-F5E5-4DC3-84F4-3B4B6C1A8D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6135" y="4155749"/>
            <a:ext cx="1941990" cy="1941990"/>
          </a:xfrm>
          <a:prstGeom prst="rect">
            <a:avLst/>
          </a:prstGeom>
          <a:ln w="12700">
            <a:miter lim="400000"/>
          </a:ln>
        </p:spPr>
      </p:pic>
      <p:pic>
        <p:nvPicPr>
          <p:cNvPr id="7" name="pasted-image.png">
            <a:extLst>
              <a:ext uri="{FF2B5EF4-FFF2-40B4-BE49-F238E27FC236}">
                <a16:creationId xmlns:a16="http://schemas.microsoft.com/office/drawing/2014/main" xmlns="" id="{BDFF950A-6D8D-4F76-BA20-A5C64A0C91AB}"/>
              </a:ext>
            </a:extLst>
          </p:cNvPr>
          <p:cNvPicPr>
            <a:picLocks noChangeAspect="1"/>
          </p:cNvPicPr>
          <p:nvPr/>
        </p:nvPicPr>
        <p:blipFill>
          <a:blip r:embed="rId6">
            <a:extLst/>
          </a:blip>
          <a:stretch>
            <a:fillRect/>
          </a:stretch>
        </p:blipFill>
        <p:spPr>
          <a:xfrm>
            <a:off x="3347548" y="4217309"/>
            <a:ext cx="1786630" cy="1786631"/>
          </a:xfrm>
          <a:prstGeom prst="rect">
            <a:avLst/>
          </a:prstGeom>
          <a:ln w="12700">
            <a:miter lim="400000"/>
          </a:ln>
        </p:spPr>
      </p:pic>
      <p:pic>
        <p:nvPicPr>
          <p:cNvPr id="8" name="pasted-image.png">
            <a:extLst>
              <a:ext uri="{FF2B5EF4-FFF2-40B4-BE49-F238E27FC236}">
                <a16:creationId xmlns:a16="http://schemas.microsoft.com/office/drawing/2014/main" xmlns="" id="{CD2589A1-0F88-44EE-BAD1-970D00DE09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63602" y="4260442"/>
            <a:ext cx="1713708" cy="1713707"/>
          </a:xfrm>
          <a:prstGeom prst="rect">
            <a:avLst/>
          </a:prstGeom>
          <a:ln w="12700">
            <a:miter lim="400000"/>
          </a:ln>
        </p:spPr>
      </p:pic>
    </p:spTree>
    <p:extLst>
      <p:ext uri="{BB962C8B-B14F-4D97-AF65-F5344CB8AC3E}">
        <p14:creationId xmlns:p14="http://schemas.microsoft.com/office/powerpoint/2010/main" val="3007860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4EC9FC-CE06-4818-8EBC-C347184AD2E7}"/>
              </a:ext>
            </a:extLst>
          </p:cNvPr>
          <p:cNvSpPr/>
          <p:nvPr/>
        </p:nvSpPr>
        <p:spPr>
          <a:xfrm>
            <a:off x="1030763" y="80007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pasted-image.png">
            <a:extLst>
              <a:ext uri="{FF2B5EF4-FFF2-40B4-BE49-F238E27FC236}">
                <a16:creationId xmlns:a16="http://schemas.microsoft.com/office/drawing/2014/main" xmlns="" id="{4EDBEACC-1904-433B-A6E5-A995F41A4F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0762" y="1764507"/>
            <a:ext cx="2556499" cy="2256991"/>
          </a:xfrm>
          <a:prstGeom prst="rect">
            <a:avLst/>
          </a:prstGeom>
          <a:ln w="12700">
            <a:miter lim="400000"/>
          </a:ln>
        </p:spPr>
      </p:pic>
      <p:pic>
        <p:nvPicPr>
          <p:cNvPr id="4" name="pasted-image.png">
            <a:extLst>
              <a:ext uri="{FF2B5EF4-FFF2-40B4-BE49-F238E27FC236}">
                <a16:creationId xmlns:a16="http://schemas.microsoft.com/office/drawing/2014/main" xmlns="" id="{CD73ED30-5518-492B-8A81-323FC694BA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84229" y="984739"/>
            <a:ext cx="4420311" cy="2643211"/>
          </a:xfrm>
          <a:prstGeom prst="rect">
            <a:avLst/>
          </a:prstGeom>
          <a:ln w="12700">
            <a:miter lim="400000"/>
          </a:ln>
        </p:spPr>
      </p:pic>
      <p:pic>
        <p:nvPicPr>
          <p:cNvPr id="5" name="pasted-image.png">
            <a:extLst>
              <a:ext uri="{FF2B5EF4-FFF2-40B4-BE49-F238E27FC236}">
                <a16:creationId xmlns:a16="http://schemas.microsoft.com/office/drawing/2014/main" xmlns="" id="{B3E5D9B8-08AC-470A-BADB-C6AF8437EA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0555" y="4476034"/>
            <a:ext cx="1605996" cy="1605996"/>
          </a:xfrm>
          <a:prstGeom prst="rect">
            <a:avLst/>
          </a:prstGeom>
          <a:ln w="12700">
            <a:miter lim="400000"/>
          </a:ln>
        </p:spPr>
      </p:pic>
      <p:pic>
        <p:nvPicPr>
          <p:cNvPr id="6" name="pasted-image.png">
            <a:extLst>
              <a:ext uri="{FF2B5EF4-FFF2-40B4-BE49-F238E27FC236}">
                <a16:creationId xmlns:a16="http://schemas.microsoft.com/office/drawing/2014/main" xmlns="" id="{58A75F18-0431-4C97-9475-19769DC5D6EC}"/>
              </a:ext>
            </a:extLst>
          </p:cNvPr>
          <p:cNvPicPr>
            <a:picLocks noChangeAspect="1"/>
          </p:cNvPicPr>
          <p:nvPr/>
        </p:nvPicPr>
        <p:blipFill>
          <a:blip r:embed="rId5">
            <a:extLst/>
          </a:blip>
          <a:stretch>
            <a:fillRect/>
          </a:stretch>
        </p:blipFill>
        <p:spPr>
          <a:xfrm>
            <a:off x="4213734" y="4167782"/>
            <a:ext cx="2222500" cy="2222501"/>
          </a:xfrm>
          <a:prstGeom prst="rect">
            <a:avLst/>
          </a:prstGeom>
          <a:ln w="12700">
            <a:miter lim="400000"/>
          </a:ln>
        </p:spPr>
      </p:pic>
    </p:spTree>
    <p:extLst>
      <p:ext uri="{BB962C8B-B14F-4D97-AF65-F5344CB8AC3E}">
        <p14:creationId xmlns:p14="http://schemas.microsoft.com/office/powerpoint/2010/main" val="8617988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B76903C-D4ED-4346-9384-DDA2522D5818}"/>
              </a:ext>
            </a:extLst>
          </p:cNvPr>
          <p:cNvSpPr/>
          <p:nvPr/>
        </p:nvSpPr>
        <p:spPr>
          <a:xfrm>
            <a:off x="1118686" y="76490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xmlns="" id="{3F7C98DE-014F-4C8F-8822-D49FDABBD8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929" y="2228580"/>
            <a:ext cx="2095500" cy="1571625"/>
          </a:xfrm>
          <a:prstGeom prst="rect">
            <a:avLst/>
          </a:prstGeom>
        </p:spPr>
      </p:pic>
      <p:pic>
        <p:nvPicPr>
          <p:cNvPr id="5" name="Image 4">
            <a:extLst>
              <a:ext uri="{FF2B5EF4-FFF2-40B4-BE49-F238E27FC236}">
                <a16:creationId xmlns:a16="http://schemas.microsoft.com/office/drawing/2014/main" xmlns="" id="{DEDD7580-D1AF-4B04-8357-23C456C002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07130" y="1742805"/>
            <a:ext cx="2219325" cy="2057400"/>
          </a:xfrm>
          <a:prstGeom prst="rect">
            <a:avLst/>
          </a:prstGeom>
        </p:spPr>
      </p:pic>
      <p:pic>
        <p:nvPicPr>
          <p:cNvPr id="6" name="Image 5">
            <a:extLst>
              <a:ext uri="{FF2B5EF4-FFF2-40B4-BE49-F238E27FC236}">
                <a16:creationId xmlns:a16="http://schemas.microsoft.com/office/drawing/2014/main" xmlns="" id="{8457E59D-7692-4C7E-AB77-9A12F140C02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76048" y="4383011"/>
            <a:ext cx="2619375" cy="1743075"/>
          </a:xfrm>
          <a:prstGeom prst="rect">
            <a:avLst/>
          </a:prstGeom>
        </p:spPr>
      </p:pic>
      <p:pic>
        <p:nvPicPr>
          <p:cNvPr id="7" name="Image 6">
            <a:extLst>
              <a:ext uri="{FF2B5EF4-FFF2-40B4-BE49-F238E27FC236}">
                <a16:creationId xmlns:a16="http://schemas.microsoft.com/office/drawing/2014/main" xmlns="" id="{5A621EB8-94E7-460E-9D1D-DBFC7E1CA6A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72590" y="2083633"/>
            <a:ext cx="1932872" cy="1716572"/>
          </a:xfrm>
          <a:prstGeom prst="rect">
            <a:avLst/>
          </a:prstGeom>
        </p:spPr>
      </p:pic>
    </p:spTree>
    <p:extLst>
      <p:ext uri="{BB962C8B-B14F-4D97-AF65-F5344CB8AC3E}">
        <p14:creationId xmlns:p14="http://schemas.microsoft.com/office/powerpoint/2010/main" val="933872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201EBD4-A9DD-4B75-BFB6-DAC08921BA90}"/>
              </a:ext>
            </a:extLst>
          </p:cNvPr>
          <p:cNvSpPr/>
          <p:nvPr/>
        </p:nvSpPr>
        <p:spPr>
          <a:xfrm>
            <a:off x="1101101" y="694565"/>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pasted-image.png">
            <a:extLst>
              <a:ext uri="{FF2B5EF4-FFF2-40B4-BE49-F238E27FC236}">
                <a16:creationId xmlns:a16="http://schemas.microsoft.com/office/drawing/2014/main" xmlns="" id="{E817DB0A-82FF-4B7C-B2B7-E5965D3AC2A1}"/>
              </a:ext>
            </a:extLst>
          </p:cNvPr>
          <p:cNvPicPr>
            <a:picLocks noChangeAspect="1"/>
          </p:cNvPicPr>
          <p:nvPr/>
        </p:nvPicPr>
        <p:blipFill>
          <a:blip r:embed="rId2">
            <a:extLst/>
          </a:blip>
          <a:stretch>
            <a:fillRect/>
          </a:stretch>
        </p:blipFill>
        <p:spPr>
          <a:xfrm>
            <a:off x="1248283" y="1860262"/>
            <a:ext cx="2084885" cy="2084885"/>
          </a:xfrm>
          <a:prstGeom prst="rect">
            <a:avLst/>
          </a:prstGeom>
          <a:ln w="12700">
            <a:miter lim="400000"/>
          </a:ln>
        </p:spPr>
      </p:pic>
      <p:pic>
        <p:nvPicPr>
          <p:cNvPr id="4" name="pasted-image.png">
            <a:extLst>
              <a:ext uri="{FF2B5EF4-FFF2-40B4-BE49-F238E27FC236}">
                <a16:creationId xmlns:a16="http://schemas.microsoft.com/office/drawing/2014/main" xmlns="" id="{5592CD7C-9AB4-4BF9-A780-8C8A6697F22F}"/>
              </a:ext>
            </a:extLst>
          </p:cNvPr>
          <p:cNvPicPr>
            <a:picLocks noChangeAspect="1"/>
          </p:cNvPicPr>
          <p:nvPr/>
        </p:nvPicPr>
        <p:blipFill>
          <a:blip r:embed="rId3">
            <a:extLst/>
          </a:blip>
          <a:stretch>
            <a:fillRect/>
          </a:stretch>
        </p:blipFill>
        <p:spPr>
          <a:xfrm>
            <a:off x="4360410" y="1863431"/>
            <a:ext cx="3289301" cy="2463801"/>
          </a:xfrm>
          <a:prstGeom prst="rect">
            <a:avLst/>
          </a:prstGeom>
          <a:ln w="12700">
            <a:miter lim="400000"/>
          </a:ln>
        </p:spPr>
      </p:pic>
      <p:pic>
        <p:nvPicPr>
          <p:cNvPr id="5" name="pasted-image.png">
            <a:extLst>
              <a:ext uri="{FF2B5EF4-FFF2-40B4-BE49-F238E27FC236}">
                <a16:creationId xmlns:a16="http://schemas.microsoft.com/office/drawing/2014/main" xmlns="" id="{236273FB-4F96-4D3F-8A0F-2CFAC0FD0439}"/>
              </a:ext>
            </a:extLst>
          </p:cNvPr>
          <p:cNvPicPr>
            <a:picLocks noChangeAspect="1"/>
          </p:cNvPicPr>
          <p:nvPr/>
        </p:nvPicPr>
        <p:blipFill>
          <a:blip r:embed="rId4">
            <a:extLst/>
          </a:blip>
          <a:stretch>
            <a:fillRect/>
          </a:stretch>
        </p:blipFill>
        <p:spPr>
          <a:xfrm>
            <a:off x="1479801" y="4782048"/>
            <a:ext cx="6184900" cy="1308101"/>
          </a:xfrm>
          <a:prstGeom prst="rect">
            <a:avLst/>
          </a:prstGeom>
          <a:ln w="12700">
            <a:miter lim="400000"/>
          </a:ln>
        </p:spPr>
      </p:pic>
    </p:spTree>
    <p:extLst>
      <p:ext uri="{BB962C8B-B14F-4D97-AF65-F5344CB8AC3E}">
        <p14:creationId xmlns:p14="http://schemas.microsoft.com/office/powerpoint/2010/main" val="18359648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6A0DC03-A5C3-40AB-8F3F-C84CB8D53341}"/>
              </a:ext>
            </a:extLst>
          </p:cNvPr>
          <p:cNvSpPr/>
          <p:nvPr/>
        </p:nvSpPr>
        <p:spPr>
          <a:xfrm>
            <a:off x="925256" y="738499"/>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pasted-image.png">
            <a:extLst>
              <a:ext uri="{FF2B5EF4-FFF2-40B4-BE49-F238E27FC236}">
                <a16:creationId xmlns:a16="http://schemas.microsoft.com/office/drawing/2014/main" xmlns="" id="{3AA4178D-D411-4B9A-8900-C3B7B7A94CC5}"/>
              </a:ext>
            </a:extLst>
          </p:cNvPr>
          <p:cNvPicPr>
            <a:picLocks noChangeAspect="1"/>
          </p:cNvPicPr>
          <p:nvPr/>
        </p:nvPicPr>
        <p:blipFill>
          <a:blip r:embed="rId2">
            <a:extLst/>
          </a:blip>
          <a:stretch>
            <a:fillRect/>
          </a:stretch>
        </p:blipFill>
        <p:spPr>
          <a:xfrm>
            <a:off x="925256" y="2241550"/>
            <a:ext cx="3416301" cy="2374900"/>
          </a:xfrm>
          <a:prstGeom prst="rect">
            <a:avLst/>
          </a:prstGeom>
          <a:ln w="12700">
            <a:solidFill>
              <a:srgbClr val="FFFFFF">
                <a:lumMod val="75000"/>
              </a:srgbClr>
            </a:solidFill>
            <a:miter lim="400000"/>
          </a:ln>
        </p:spPr>
      </p:pic>
      <p:pic>
        <p:nvPicPr>
          <p:cNvPr id="4" name="pasted-image.png">
            <a:extLst>
              <a:ext uri="{FF2B5EF4-FFF2-40B4-BE49-F238E27FC236}">
                <a16:creationId xmlns:a16="http://schemas.microsoft.com/office/drawing/2014/main" xmlns="" id="{D688A2E6-CCDF-45CB-8746-462586779E3A}"/>
              </a:ext>
            </a:extLst>
          </p:cNvPr>
          <p:cNvPicPr>
            <a:picLocks noChangeAspect="1"/>
          </p:cNvPicPr>
          <p:nvPr/>
        </p:nvPicPr>
        <p:blipFill>
          <a:blip r:embed="rId3">
            <a:extLst/>
          </a:blip>
          <a:stretch>
            <a:fillRect/>
          </a:stretch>
        </p:blipFill>
        <p:spPr>
          <a:xfrm>
            <a:off x="5063989" y="1107831"/>
            <a:ext cx="2857501" cy="4114800"/>
          </a:xfrm>
          <a:prstGeom prst="rect">
            <a:avLst/>
          </a:prstGeom>
          <a:ln w="12700">
            <a:solidFill>
              <a:srgbClr val="FFFFFF">
                <a:lumMod val="75000"/>
              </a:srgbClr>
            </a:solidFill>
            <a:miter lim="400000"/>
          </a:ln>
        </p:spPr>
      </p:pic>
    </p:spTree>
    <p:extLst>
      <p:ext uri="{BB962C8B-B14F-4D97-AF65-F5344CB8AC3E}">
        <p14:creationId xmlns:p14="http://schemas.microsoft.com/office/powerpoint/2010/main" val="3519151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EB84EA07-E6E6-4CCD-8357-314D34CAE56B}"/>
              </a:ext>
            </a:extLst>
          </p:cNvPr>
          <p:cNvPicPr>
            <a:picLocks noChangeAspect="1"/>
          </p:cNvPicPr>
          <p:nvPr/>
        </p:nvPicPr>
        <p:blipFill>
          <a:blip r:embed="rId2"/>
          <a:stretch>
            <a:fillRect/>
          </a:stretch>
        </p:blipFill>
        <p:spPr>
          <a:xfrm>
            <a:off x="920261" y="889000"/>
            <a:ext cx="7133493" cy="4755662"/>
          </a:xfrm>
          <a:prstGeom prst="rect">
            <a:avLst/>
          </a:prstGeom>
        </p:spPr>
      </p:pic>
      <p:sp>
        <p:nvSpPr>
          <p:cNvPr id="4" name="Rectangle 3">
            <a:extLst>
              <a:ext uri="{FF2B5EF4-FFF2-40B4-BE49-F238E27FC236}">
                <a16:creationId xmlns:a16="http://schemas.microsoft.com/office/drawing/2014/main" xmlns="" id="{3B85DBD3-A508-4BFD-8E53-39DAB02C0C67}"/>
              </a:ext>
            </a:extLst>
          </p:cNvPr>
          <p:cNvSpPr/>
          <p:nvPr/>
        </p:nvSpPr>
        <p:spPr>
          <a:xfrm>
            <a:off x="1259363" y="30770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
        <p:nvSpPr>
          <p:cNvPr id="5" name="Rectangle 4">
            <a:extLst>
              <a:ext uri="{FF2B5EF4-FFF2-40B4-BE49-F238E27FC236}">
                <a16:creationId xmlns:a16="http://schemas.microsoft.com/office/drawing/2014/main" xmlns="" id="{8B7A9900-2086-4876-9EE8-0C8CBB759C1E}"/>
              </a:ext>
            </a:extLst>
          </p:cNvPr>
          <p:cNvSpPr/>
          <p:nvPr/>
        </p:nvSpPr>
        <p:spPr>
          <a:xfrm>
            <a:off x="1284046" y="5969000"/>
            <a:ext cx="6468437" cy="707886"/>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Depuis le 12 décembre 2018 la ligne d’effet</a:t>
            </a:r>
          </a:p>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 du passage piéton est en vigueur</a:t>
            </a:r>
          </a:p>
        </p:txBody>
      </p:sp>
    </p:spTree>
    <p:extLst>
      <p:ext uri="{BB962C8B-B14F-4D97-AF65-F5344CB8AC3E}">
        <p14:creationId xmlns:p14="http://schemas.microsoft.com/office/powerpoint/2010/main" val="246075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03189"/>
            <a:ext cx="6787978" cy="5090984"/>
          </a:xfrm>
          <a:prstGeom prst="rect">
            <a:avLst/>
          </a:prstGeom>
        </p:spPr>
      </p:pic>
      <p:sp>
        <p:nvSpPr>
          <p:cNvPr id="3" name="Rectangle 2"/>
          <p:cNvSpPr/>
          <p:nvPr/>
        </p:nvSpPr>
        <p:spPr>
          <a:xfrm>
            <a:off x="1477909" y="354346"/>
            <a:ext cx="2754280" cy="341632"/>
          </a:xfrm>
          <a:prstGeom prst="rect">
            <a:avLst/>
          </a:prstGeom>
        </p:spPr>
        <p:txBody>
          <a:bodyPr wrap="none">
            <a:spAutoFit/>
          </a:bodyPr>
          <a:lstStyle/>
          <a:p>
            <a:pPr lvl="0" defTabSz="457200" fontAlgn="base">
              <a:lnSpc>
                <a:spcPct val="90000"/>
              </a:lnSpc>
              <a:spcBef>
                <a:spcPct val="20000"/>
              </a:spcBef>
              <a:spcAft>
                <a:spcPct val="0"/>
              </a:spcAft>
              <a:buClr>
                <a:srgbClr val="4BACC6"/>
              </a:buClr>
              <a:defRPr/>
            </a:pPr>
            <a:r>
              <a:rPr lang="fr-FR" b="1" dirty="0">
                <a:solidFill>
                  <a:srgbClr val="4BACC6"/>
                </a:solidFill>
                <a:latin typeface="Verdana"/>
                <a:ea typeface="ＭＳ Ｐゴシック" charset="0"/>
                <a:cs typeface="Verdana"/>
              </a:rPr>
              <a:t>Le Code de la Route</a:t>
            </a:r>
          </a:p>
        </p:txBody>
      </p:sp>
    </p:spTree>
    <p:extLst>
      <p:ext uri="{BB962C8B-B14F-4D97-AF65-F5344CB8AC3E}">
        <p14:creationId xmlns:p14="http://schemas.microsoft.com/office/powerpoint/2010/main" val="28719249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3AA3A56-63E3-43F6-B150-C9CA4C9C59FF}"/>
              </a:ext>
            </a:extLst>
          </p:cNvPr>
          <p:cNvSpPr/>
          <p:nvPr/>
        </p:nvSpPr>
        <p:spPr>
          <a:xfrm>
            <a:off x="1048348" y="676980"/>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4" name="Image 3">
            <a:extLst>
              <a:ext uri="{FF2B5EF4-FFF2-40B4-BE49-F238E27FC236}">
                <a16:creationId xmlns:a16="http://schemas.microsoft.com/office/drawing/2014/main" xmlns="" id="{B36E9123-B291-49CB-9926-4CDE1E1928F1}"/>
              </a:ext>
            </a:extLst>
          </p:cNvPr>
          <p:cNvPicPr>
            <a:picLocks noChangeAspect="1"/>
          </p:cNvPicPr>
          <p:nvPr/>
        </p:nvPicPr>
        <p:blipFill>
          <a:blip r:embed="rId2"/>
          <a:stretch>
            <a:fillRect/>
          </a:stretch>
        </p:blipFill>
        <p:spPr>
          <a:xfrm>
            <a:off x="1130967" y="1385988"/>
            <a:ext cx="6120063" cy="4086024"/>
          </a:xfrm>
          <a:prstGeom prst="rect">
            <a:avLst/>
          </a:prstGeom>
        </p:spPr>
      </p:pic>
    </p:spTree>
    <p:extLst>
      <p:ext uri="{BB962C8B-B14F-4D97-AF65-F5344CB8AC3E}">
        <p14:creationId xmlns:p14="http://schemas.microsoft.com/office/powerpoint/2010/main" val="1376012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matosphere - Tomatosphère | Poser des questions">
            <a:extLst>
              <a:ext uri="{FF2B5EF4-FFF2-40B4-BE49-F238E27FC236}">
                <a16:creationId xmlns:a16="http://schemas.microsoft.com/office/drawing/2014/main" xmlns="" id="{84D64A6E-6517-478F-83C0-B9153910A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010934"/>
            <a:ext cx="5715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xmlns="" id="{7B1D3923-A2A6-4D41-951B-5209BF4AD8AE}"/>
              </a:ext>
            </a:extLst>
          </p:cNvPr>
          <p:cNvSpPr txBox="1">
            <a:spLocks/>
          </p:cNvSpPr>
          <p:nvPr/>
        </p:nvSpPr>
        <p:spPr>
          <a:xfrm>
            <a:off x="2804531" y="985328"/>
            <a:ext cx="4032874" cy="925247"/>
          </a:xfrm>
          <a:prstGeom prst="rect">
            <a:avLst/>
          </a:prstGeom>
        </p:spPr>
        <p:txBody>
          <a:bodyPr/>
          <a:lstStyle>
            <a:lvl1pPr algn="l" defTabSz="914400" rtl="0" eaLnBrk="1" latinLnBrk="0" hangingPunct="1">
              <a:lnSpc>
                <a:spcPct val="90000"/>
              </a:lnSpc>
              <a:spcBef>
                <a:spcPct val="0"/>
              </a:spcBef>
              <a:buNone/>
              <a:defRPr sz="3500" kern="1200">
                <a:solidFill>
                  <a:srgbClr val="7C9BC0"/>
                </a:solidFill>
                <a:latin typeface="Futura Medium" panose="020B0602020204020303" pitchFamily="34" charset="-79"/>
                <a:ea typeface="+mj-ea"/>
                <a:cs typeface="Futura Medium" panose="020B0602020204020303" pitchFamily="34" charset="-79"/>
              </a:defRPr>
            </a:lvl1pPr>
          </a:lstStyle>
          <a:p>
            <a:r>
              <a:rPr lang="fr-FR" dirty="0"/>
              <a:t>Des questions ?</a:t>
            </a:r>
          </a:p>
        </p:txBody>
      </p:sp>
    </p:spTree>
    <p:extLst>
      <p:ext uri="{BB962C8B-B14F-4D97-AF65-F5344CB8AC3E}">
        <p14:creationId xmlns:p14="http://schemas.microsoft.com/office/powerpoint/2010/main" val="1792996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18F334A-C7C9-4F82-93B9-19396506E47E}"/>
              </a:ext>
            </a:extLst>
          </p:cNvPr>
          <p:cNvSpPr/>
          <p:nvPr/>
        </p:nvSpPr>
        <p:spPr>
          <a:xfrm>
            <a:off x="1083517" y="676980"/>
            <a:ext cx="6181500"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 vélo droits et devoirs</a:t>
            </a:r>
          </a:p>
        </p:txBody>
      </p:sp>
      <p:pic>
        <p:nvPicPr>
          <p:cNvPr id="1026" name="Picture 2" descr="Résultat de recherche d'images pour &quot;photo cycliste au stop&quot;">
            <a:extLst>
              <a:ext uri="{FF2B5EF4-FFF2-40B4-BE49-F238E27FC236}">
                <a16:creationId xmlns:a16="http://schemas.microsoft.com/office/drawing/2014/main" xmlns="" id="{ECDD2764-A54E-4091-A283-EEAE688C2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431" y="1117071"/>
            <a:ext cx="5152292" cy="465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777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F379406-D510-4E47-9608-B3A829BD6E34}"/>
              </a:ext>
            </a:extLst>
          </p:cNvPr>
          <p:cNvSpPr/>
          <p:nvPr/>
        </p:nvSpPr>
        <p:spPr>
          <a:xfrm>
            <a:off x="942840" y="949514"/>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xmlns="" id="{50AD4DC4-FEFF-464D-92ED-E9ADCE7579D3}"/>
              </a:ext>
            </a:extLst>
          </p:cNvPr>
          <p:cNvPicPr>
            <a:picLocks noChangeAspect="1"/>
          </p:cNvPicPr>
          <p:nvPr/>
        </p:nvPicPr>
        <p:blipFill>
          <a:blip r:embed="rId2"/>
          <a:stretch>
            <a:fillRect/>
          </a:stretch>
        </p:blipFill>
        <p:spPr>
          <a:xfrm>
            <a:off x="252756" y="2318113"/>
            <a:ext cx="4319244" cy="3125276"/>
          </a:xfrm>
          <a:prstGeom prst="rect">
            <a:avLst/>
          </a:prstGeom>
        </p:spPr>
      </p:pic>
      <p:pic>
        <p:nvPicPr>
          <p:cNvPr id="4" name="Image 3">
            <a:extLst>
              <a:ext uri="{FF2B5EF4-FFF2-40B4-BE49-F238E27FC236}">
                <a16:creationId xmlns:a16="http://schemas.microsoft.com/office/drawing/2014/main" xmlns="" id="{013CD6E4-ED77-4AB6-B538-891E8807496E}"/>
              </a:ext>
            </a:extLst>
          </p:cNvPr>
          <p:cNvPicPr>
            <a:picLocks noChangeAspect="1"/>
          </p:cNvPicPr>
          <p:nvPr/>
        </p:nvPicPr>
        <p:blipFill>
          <a:blip r:embed="rId3"/>
          <a:stretch>
            <a:fillRect/>
          </a:stretch>
        </p:blipFill>
        <p:spPr>
          <a:xfrm>
            <a:off x="4642801" y="2325483"/>
            <a:ext cx="4344651" cy="3070976"/>
          </a:xfrm>
          <a:prstGeom prst="rect">
            <a:avLst/>
          </a:prstGeom>
        </p:spPr>
      </p:pic>
    </p:spTree>
    <p:extLst>
      <p:ext uri="{BB962C8B-B14F-4D97-AF65-F5344CB8AC3E}">
        <p14:creationId xmlns:p14="http://schemas.microsoft.com/office/powerpoint/2010/main" val="3358695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FD07580-47C9-4CEB-B4D0-CA4B1867BA1B}"/>
              </a:ext>
            </a:extLst>
          </p:cNvPr>
          <p:cNvSpPr/>
          <p:nvPr/>
        </p:nvSpPr>
        <p:spPr>
          <a:xfrm>
            <a:off x="1065932" y="589057"/>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47.png">
            <a:extLst>
              <a:ext uri="{FF2B5EF4-FFF2-40B4-BE49-F238E27FC236}">
                <a16:creationId xmlns:a16="http://schemas.microsoft.com/office/drawing/2014/main" xmlns="" id="{8BD4071E-CC2E-4CF7-B831-4F2BCCC63A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7638" y="1396861"/>
            <a:ext cx="3396305" cy="3127933"/>
          </a:xfrm>
          <a:prstGeom prst="rect">
            <a:avLst/>
          </a:prstGeom>
          <a:ln w="12700">
            <a:miter lim="400000"/>
          </a:ln>
        </p:spPr>
      </p:pic>
      <p:pic>
        <p:nvPicPr>
          <p:cNvPr id="4" name="Image 3">
            <a:extLst>
              <a:ext uri="{FF2B5EF4-FFF2-40B4-BE49-F238E27FC236}">
                <a16:creationId xmlns:a16="http://schemas.microsoft.com/office/drawing/2014/main" xmlns="" id="{A4BCB68B-DE45-4538-A04F-A635B8CBF428}"/>
              </a:ext>
            </a:extLst>
          </p:cNvPr>
          <p:cNvPicPr>
            <a:picLocks noChangeAspect="1"/>
          </p:cNvPicPr>
          <p:nvPr/>
        </p:nvPicPr>
        <p:blipFill>
          <a:blip r:embed="rId3"/>
          <a:stretch>
            <a:fillRect/>
          </a:stretch>
        </p:blipFill>
        <p:spPr>
          <a:xfrm>
            <a:off x="4211054" y="1064158"/>
            <a:ext cx="4487168" cy="4125513"/>
          </a:xfrm>
          <a:prstGeom prst="rect">
            <a:avLst/>
          </a:prstGeom>
        </p:spPr>
      </p:pic>
    </p:spTree>
    <p:extLst>
      <p:ext uri="{BB962C8B-B14F-4D97-AF65-F5344CB8AC3E}">
        <p14:creationId xmlns:p14="http://schemas.microsoft.com/office/powerpoint/2010/main" val="16467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1F2F39A-02D0-4BEB-8D76-990E5236E710}"/>
              </a:ext>
            </a:extLst>
          </p:cNvPr>
          <p:cNvSpPr/>
          <p:nvPr/>
        </p:nvSpPr>
        <p:spPr>
          <a:xfrm>
            <a:off x="1318771" y="545488"/>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4" name="Image 3">
            <a:extLst>
              <a:ext uri="{FF2B5EF4-FFF2-40B4-BE49-F238E27FC236}">
                <a16:creationId xmlns:a16="http://schemas.microsoft.com/office/drawing/2014/main" xmlns="" id="{D234C913-0CAD-4561-AE53-BDE1B723A9FB}"/>
              </a:ext>
            </a:extLst>
          </p:cNvPr>
          <p:cNvPicPr>
            <a:picLocks noChangeAspect="1"/>
          </p:cNvPicPr>
          <p:nvPr/>
        </p:nvPicPr>
        <p:blipFill>
          <a:blip r:embed="rId2"/>
          <a:stretch>
            <a:fillRect/>
          </a:stretch>
        </p:blipFill>
        <p:spPr>
          <a:xfrm>
            <a:off x="960425" y="955609"/>
            <a:ext cx="7743959" cy="4148420"/>
          </a:xfrm>
          <a:prstGeom prst="rect">
            <a:avLst/>
          </a:prstGeom>
        </p:spPr>
      </p:pic>
      <p:sp>
        <p:nvSpPr>
          <p:cNvPr id="5" name="Rectangle 4">
            <a:extLst>
              <a:ext uri="{FF2B5EF4-FFF2-40B4-BE49-F238E27FC236}">
                <a16:creationId xmlns:a16="http://schemas.microsoft.com/office/drawing/2014/main" xmlns="" id="{62C83AEB-7C24-4972-90A9-5D46764ED258}"/>
              </a:ext>
            </a:extLst>
          </p:cNvPr>
          <p:cNvSpPr/>
          <p:nvPr/>
        </p:nvSpPr>
        <p:spPr>
          <a:xfrm>
            <a:off x="1535324" y="5385483"/>
            <a:ext cx="5841660" cy="984885"/>
          </a:xfrm>
          <a:prstGeom prst="rect">
            <a:avLst/>
          </a:prstGeom>
        </p:spPr>
        <p:txBody>
          <a:bodyPr wrap="squar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Nous ne sommes pas un convoi </a:t>
            </a:r>
          </a:p>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Chaque cycliste doit </a:t>
            </a:r>
            <a:r>
              <a:rPr lang="fr-FR" sz="2000" b="1" dirty="0" smtClean="0">
                <a:solidFill>
                  <a:srgbClr val="4BACC6"/>
                </a:solidFill>
                <a:latin typeface="Verdana"/>
                <a:ea typeface="ＭＳ Ｐゴシック" charset="0"/>
                <a:cs typeface="Verdana"/>
              </a:rPr>
              <a:t>respecter le feu tricolore </a:t>
            </a:r>
            <a:r>
              <a:rPr lang="fr-FR" sz="2000" b="1" dirty="0">
                <a:solidFill>
                  <a:srgbClr val="4BACC6"/>
                </a:solidFill>
                <a:latin typeface="Verdana"/>
                <a:ea typeface="ＭＳ Ｐゴシック" charset="0"/>
                <a:cs typeface="Verdana"/>
              </a:rPr>
              <a:t>le stop </a:t>
            </a:r>
            <a:r>
              <a:rPr lang="fr-FR" sz="2000" b="1" dirty="0" smtClean="0">
                <a:solidFill>
                  <a:srgbClr val="4BACC6"/>
                </a:solidFill>
                <a:latin typeface="Verdana"/>
                <a:ea typeface="ＭＳ Ｐゴシック" charset="0"/>
                <a:cs typeface="Verdana"/>
              </a:rPr>
              <a:t>ou le Cédez le Passage</a:t>
            </a:r>
            <a:endParaRPr lang="fr-FR" sz="2000" b="1" dirty="0">
              <a:solidFill>
                <a:srgbClr val="4BACC6"/>
              </a:solidFill>
              <a:latin typeface="Verdana"/>
              <a:ea typeface="ＭＳ Ｐゴシック" charset="0"/>
              <a:cs typeface="Verdana"/>
            </a:endParaRPr>
          </a:p>
        </p:txBody>
      </p:sp>
    </p:spTree>
    <p:extLst>
      <p:ext uri="{BB962C8B-B14F-4D97-AF65-F5344CB8AC3E}">
        <p14:creationId xmlns:p14="http://schemas.microsoft.com/office/powerpoint/2010/main" val="25759111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341FB3-92AE-4C9E-8B2F-1377425C4925}"/>
              </a:ext>
            </a:extLst>
          </p:cNvPr>
          <p:cNvSpPr/>
          <p:nvPr/>
        </p:nvSpPr>
        <p:spPr>
          <a:xfrm>
            <a:off x="1195754" y="633046"/>
            <a:ext cx="7719646"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C00000"/>
                </a:solidFill>
                <a:effectLst/>
                <a:uLnTx/>
                <a:uFillTx/>
                <a:latin typeface="Calibri" panose="020F0502020204030204"/>
                <a:ea typeface="+mn-ea"/>
                <a:cs typeface="+mn-cs"/>
              </a:rPr>
              <a:t>Rouler en groupe nécessite de la discipline, du respect et de la solidarité.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C00000"/>
                </a:solidFill>
                <a:effectLst/>
                <a:uLnTx/>
                <a:uFillTx/>
                <a:latin typeface="Calibri" panose="020F0502020204030204"/>
                <a:ea typeface="+mn-ea"/>
                <a:cs typeface="+mn-cs"/>
              </a:rPr>
              <a:t>Que ce soit sur la route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C00000"/>
                </a:solidFill>
                <a:effectLst/>
                <a:uLnTx/>
                <a:uFillTx/>
                <a:latin typeface="Calibri" panose="020F0502020204030204"/>
                <a:ea typeface="+mn-ea"/>
                <a:cs typeface="+mn-cs"/>
              </a:rPr>
              <a:t>Ou en VTT</a:t>
            </a:r>
          </a:p>
        </p:txBody>
      </p:sp>
      <p:pic>
        <p:nvPicPr>
          <p:cNvPr id="3" name="Image 2">
            <a:extLst>
              <a:ext uri="{FF2B5EF4-FFF2-40B4-BE49-F238E27FC236}">
                <a16:creationId xmlns:a16="http://schemas.microsoft.com/office/drawing/2014/main" xmlns="" id="{6304F921-4641-4318-B740-B164F0699F1A}"/>
              </a:ext>
            </a:extLst>
          </p:cNvPr>
          <p:cNvPicPr>
            <a:picLocks noChangeAspect="1"/>
          </p:cNvPicPr>
          <p:nvPr/>
        </p:nvPicPr>
        <p:blipFill>
          <a:blip r:embed="rId2"/>
          <a:stretch>
            <a:fillRect/>
          </a:stretch>
        </p:blipFill>
        <p:spPr>
          <a:xfrm>
            <a:off x="5154201" y="1780139"/>
            <a:ext cx="2511749" cy="5013693"/>
          </a:xfrm>
          <a:prstGeom prst="rect">
            <a:avLst/>
          </a:prstGeom>
        </p:spPr>
      </p:pic>
    </p:spTree>
    <p:extLst>
      <p:ext uri="{BB962C8B-B14F-4D97-AF65-F5344CB8AC3E}">
        <p14:creationId xmlns:p14="http://schemas.microsoft.com/office/powerpoint/2010/main" val="42180508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F40FE9-33B9-AD40-846E-A4560EF7118F}"/>
              </a:ext>
            </a:extLst>
          </p:cNvPr>
          <p:cNvSpPr>
            <a:spLocks noGrp="1"/>
          </p:cNvSpPr>
          <p:nvPr>
            <p:ph type="title"/>
          </p:nvPr>
        </p:nvSpPr>
        <p:spPr>
          <a:xfrm>
            <a:off x="1362291" y="417573"/>
            <a:ext cx="7886700" cy="681477"/>
          </a:xfrm>
        </p:spPr>
        <p:txBody>
          <a:bodyPr>
            <a:normAutofit fontScale="90000"/>
          </a:bodyPr>
          <a:lstStyle/>
          <a:p>
            <a:pPr algn="ctr"/>
            <a:r>
              <a:rPr lang="fr-FR" dirty="0"/>
              <a:t>Le rôle du </a:t>
            </a:r>
            <a:r>
              <a:rPr lang="fr-FR" dirty="0" smtClean="0"/>
              <a:t>gestionnaire de la sortie</a:t>
            </a:r>
            <a:br>
              <a:rPr lang="fr-FR" dirty="0" smtClean="0"/>
            </a:br>
            <a:r>
              <a:rPr lang="fr-FR" dirty="0" smtClean="0"/>
              <a:t>Animateur ?</a:t>
            </a:r>
            <a:endParaRPr lang="fr-FR" dirty="0"/>
          </a:p>
        </p:txBody>
      </p:sp>
      <p:sp>
        <p:nvSpPr>
          <p:cNvPr id="3" name="Espace réservé du texte 2">
            <a:extLst>
              <a:ext uri="{FF2B5EF4-FFF2-40B4-BE49-F238E27FC236}">
                <a16:creationId xmlns:a16="http://schemas.microsoft.com/office/drawing/2014/main" xmlns="" id="{3332804F-6C35-8D42-A0F3-2486A4832B25}"/>
              </a:ext>
            </a:extLst>
          </p:cNvPr>
          <p:cNvSpPr>
            <a:spLocks noGrp="1"/>
          </p:cNvSpPr>
          <p:nvPr>
            <p:ph type="body" sz="quarter" idx="10"/>
          </p:nvPr>
        </p:nvSpPr>
        <p:spPr>
          <a:xfrm>
            <a:off x="305468" y="1810335"/>
            <a:ext cx="6554788" cy="4064000"/>
          </a:xfrm>
        </p:spPr>
        <p:txBody>
          <a:bodyPr>
            <a:normAutofit fontScale="92500"/>
          </a:bodyPr>
          <a:lstStyle/>
          <a:p>
            <a:pPr algn="ctr"/>
            <a:r>
              <a:rPr lang="fr-FR" dirty="0"/>
              <a:t>1.</a:t>
            </a:r>
            <a:r>
              <a:rPr lang="fr-FR" dirty="0">
                <a:solidFill>
                  <a:srgbClr val="C00000"/>
                </a:solidFill>
              </a:rPr>
              <a:t>veiller à la sécurité globale du groupe.</a:t>
            </a:r>
          </a:p>
          <a:p>
            <a:pPr algn="ctr"/>
            <a:endParaRPr lang="fr-FR" dirty="0"/>
          </a:p>
          <a:p>
            <a:pPr algn="ctr"/>
            <a:r>
              <a:rPr lang="fr-FR" dirty="0"/>
              <a:t>    2. favoriser la solidarité au sein du groupe.</a:t>
            </a:r>
          </a:p>
          <a:p>
            <a:pPr algn="ctr"/>
            <a:endParaRPr lang="fr-FR" dirty="0"/>
          </a:p>
          <a:p>
            <a:pPr algn="ctr"/>
            <a:r>
              <a:rPr lang="fr-FR" dirty="0"/>
              <a:t> 3. faire suivre l’itinéraire prévu au calendrier.</a:t>
            </a:r>
          </a:p>
          <a:p>
            <a:pPr algn="ctr"/>
            <a:endParaRPr lang="fr-FR" dirty="0"/>
          </a:p>
          <a:p>
            <a:pPr algn="ctr"/>
            <a:r>
              <a:rPr lang="fr-FR" dirty="0"/>
              <a:t>En règle générale, relayer les consignes et informations du Délégué Sécurité Club.</a:t>
            </a:r>
          </a:p>
        </p:txBody>
      </p:sp>
      <p:pic>
        <p:nvPicPr>
          <p:cNvPr id="7" name="Image 6">
            <a:extLst>
              <a:ext uri="{FF2B5EF4-FFF2-40B4-BE49-F238E27FC236}">
                <a16:creationId xmlns:a16="http://schemas.microsoft.com/office/drawing/2014/main" xmlns="" id="{3C4C8EB2-92D9-4FBA-8DD1-E1AF953A73B0}"/>
              </a:ext>
            </a:extLst>
          </p:cNvPr>
          <p:cNvPicPr>
            <a:picLocks noChangeAspect="1"/>
          </p:cNvPicPr>
          <p:nvPr/>
        </p:nvPicPr>
        <p:blipFill>
          <a:blip r:embed="rId2"/>
          <a:stretch>
            <a:fillRect/>
          </a:stretch>
        </p:blipFill>
        <p:spPr>
          <a:xfrm>
            <a:off x="7116807" y="1501526"/>
            <a:ext cx="1811551" cy="3892632"/>
          </a:xfrm>
          <a:prstGeom prst="rect">
            <a:avLst/>
          </a:prstGeom>
        </p:spPr>
      </p:pic>
    </p:spTree>
    <p:extLst>
      <p:ext uri="{BB962C8B-B14F-4D97-AF65-F5344CB8AC3E}">
        <p14:creationId xmlns:p14="http://schemas.microsoft.com/office/powerpoint/2010/main" val="264037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F40FE9-33B9-AD40-846E-A4560EF7118F}"/>
              </a:ext>
            </a:extLst>
          </p:cNvPr>
          <p:cNvSpPr>
            <a:spLocks noGrp="1"/>
          </p:cNvSpPr>
          <p:nvPr>
            <p:ph type="title"/>
          </p:nvPr>
        </p:nvSpPr>
        <p:spPr/>
        <p:txBody>
          <a:bodyPr>
            <a:normAutofit fontScale="90000"/>
          </a:bodyPr>
          <a:lstStyle/>
          <a:p>
            <a:r>
              <a:rPr lang="fr-FR" dirty="0"/>
              <a:t>Veiller à la sécurité globale du groupe</a:t>
            </a:r>
          </a:p>
        </p:txBody>
      </p:sp>
      <p:sp>
        <p:nvSpPr>
          <p:cNvPr id="3" name="Espace réservé du texte 2">
            <a:extLst>
              <a:ext uri="{FF2B5EF4-FFF2-40B4-BE49-F238E27FC236}">
                <a16:creationId xmlns:a16="http://schemas.microsoft.com/office/drawing/2014/main" xmlns="" id="{3332804F-6C35-8D42-A0F3-2486A4832B25}"/>
              </a:ext>
            </a:extLst>
          </p:cNvPr>
          <p:cNvSpPr>
            <a:spLocks noGrp="1"/>
          </p:cNvSpPr>
          <p:nvPr>
            <p:ph type="body" sz="quarter" idx="10"/>
          </p:nvPr>
        </p:nvSpPr>
        <p:spPr>
          <a:xfrm>
            <a:off x="1003300" y="1397000"/>
            <a:ext cx="6554788" cy="4064000"/>
          </a:xfrm>
        </p:spPr>
        <p:txBody>
          <a:bodyPr>
            <a:normAutofit lnSpcReduction="10000"/>
          </a:bodyPr>
          <a:lstStyle/>
          <a:p>
            <a:pPr algn="ctr"/>
            <a:r>
              <a:rPr lang="fr-FR" sz="3200" dirty="0"/>
              <a:t>Au départ</a:t>
            </a:r>
          </a:p>
          <a:p>
            <a:pPr algn="ctr"/>
            <a:r>
              <a:rPr lang="fr-FR" dirty="0"/>
              <a:t>• groupes ne dépassant pas vingt cyclistes, divisés en sous-groupes de huit.</a:t>
            </a:r>
          </a:p>
          <a:p>
            <a:pPr algn="ctr"/>
            <a:r>
              <a:rPr lang="fr-FR" dirty="0"/>
              <a:t>• port du casque fortement conseillé</a:t>
            </a:r>
          </a:p>
          <a:p>
            <a:pPr algn="ctr"/>
            <a:r>
              <a:rPr lang="fr-FR" dirty="0"/>
              <a:t> (peut être obligatoire dans un club).</a:t>
            </a:r>
          </a:p>
          <a:p>
            <a:pPr algn="ctr"/>
            <a:r>
              <a:rPr lang="fr-FR" dirty="0"/>
              <a:t>• vélo en bon état mécanique (notamment freins, pneus, câbles, etc.).</a:t>
            </a:r>
          </a:p>
          <a:p>
            <a:pPr algn="ctr"/>
            <a:r>
              <a:rPr lang="fr-FR" dirty="0"/>
              <a:t>• donner les consignes (lieu de regroupement, écart entre les groupes…)</a:t>
            </a:r>
          </a:p>
        </p:txBody>
      </p:sp>
      <p:pic>
        <p:nvPicPr>
          <p:cNvPr id="5" name="Image 4">
            <a:extLst>
              <a:ext uri="{FF2B5EF4-FFF2-40B4-BE49-F238E27FC236}">
                <a16:creationId xmlns:a16="http://schemas.microsoft.com/office/drawing/2014/main" xmlns="" id="{85C0FF9B-8A88-4632-B47A-6560645FDC1F}"/>
              </a:ext>
            </a:extLst>
          </p:cNvPr>
          <p:cNvPicPr>
            <a:picLocks noChangeAspect="1"/>
          </p:cNvPicPr>
          <p:nvPr/>
        </p:nvPicPr>
        <p:blipFill>
          <a:blip r:embed="rId2"/>
          <a:stretch>
            <a:fillRect/>
          </a:stretch>
        </p:blipFill>
        <p:spPr>
          <a:xfrm>
            <a:off x="3437276" y="5241776"/>
            <a:ext cx="2269448" cy="1616224"/>
          </a:xfrm>
          <a:prstGeom prst="rect">
            <a:avLst/>
          </a:prstGeom>
        </p:spPr>
      </p:pic>
    </p:spTree>
    <p:extLst>
      <p:ext uri="{BB962C8B-B14F-4D97-AF65-F5344CB8AC3E}">
        <p14:creationId xmlns:p14="http://schemas.microsoft.com/office/powerpoint/2010/main" val="206253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F40FE9-33B9-AD40-846E-A4560EF7118F}"/>
              </a:ext>
            </a:extLst>
          </p:cNvPr>
          <p:cNvSpPr>
            <a:spLocks noGrp="1"/>
          </p:cNvSpPr>
          <p:nvPr>
            <p:ph type="title"/>
          </p:nvPr>
        </p:nvSpPr>
        <p:spPr/>
        <p:txBody>
          <a:bodyPr>
            <a:normAutofit fontScale="90000"/>
          </a:bodyPr>
          <a:lstStyle/>
          <a:p>
            <a:r>
              <a:rPr lang="fr-FR" dirty="0"/>
              <a:t>Veiller à la sécurité globale du groupe</a:t>
            </a:r>
          </a:p>
        </p:txBody>
      </p:sp>
      <p:sp>
        <p:nvSpPr>
          <p:cNvPr id="3" name="Espace réservé du texte 2">
            <a:extLst>
              <a:ext uri="{FF2B5EF4-FFF2-40B4-BE49-F238E27FC236}">
                <a16:creationId xmlns:a16="http://schemas.microsoft.com/office/drawing/2014/main" xmlns="" id="{3332804F-6C35-8D42-A0F3-2486A4832B25}"/>
              </a:ext>
            </a:extLst>
          </p:cNvPr>
          <p:cNvSpPr>
            <a:spLocks noGrp="1"/>
          </p:cNvSpPr>
          <p:nvPr>
            <p:ph type="body" sz="quarter" idx="10"/>
          </p:nvPr>
        </p:nvSpPr>
        <p:spPr>
          <a:xfrm>
            <a:off x="897925" y="1545640"/>
            <a:ext cx="7030866" cy="4064000"/>
          </a:xfrm>
        </p:spPr>
        <p:txBody>
          <a:bodyPr/>
          <a:lstStyle/>
          <a:p>
            <a:pPr algn="ctr"/>
            <a:r>
              <a:rPr lang="fr-FR" sz="3200" dirty="0"/>
              <a:t>Au départ</a:t>
            </a:r>
          </a:p>
          <a:p>
            <a:pPr algn="ctr"/>
            <a:r>
              <a:rPr lang="fr-FR" dirty="0"/>
              <a:t>• Si dans le groupe il y a un ou plusieurs V.A.E « Vélo à Assistance Electrique »</a:t>
            </a:r>
          </a:p>
          <a:p>
            <a:pPr algn="ctr"/>
            <a:r>
              <a:rPr lang="fr-FR" dirty="0"/>
              <a:t>Rappel d’un des éléments de la Charte </a:t>
            </a:r>
            <a:r>
              <a:rPr lang="fr-FR" dirty="0" smtClean="0"/>
              <a:t>du VAE</a:t>
            </a:r>
            <a:endParaRPr lang="fr-FR" dirty="0"/>
          </a:p>
          <a:p>
            <a:pPr algn="ctr"/>
            <a:r>
              <a:rPr lang="fr-FR" dirty="0"/>
              <a:t> « respecter la vitesse des groupes fréquentés, à ne pas lui servir d'entraineur. »</a:t>
            </a:r>
          </a:p>
        </p:txBody>
      </p:sp>
      <p:pic>
        <p:nvPicPr>
          <p:cNvPr id="5" name="Image 4">
            <a:extLst>
              <a:ext uri="{FF2B5EF4-FFF2-40B4-BE49-F238E27FC236}">
                <a16:creationId xmlns:a16="http://schemas.microsoft.com/office/drawing/2014/main" xmlns="" id="{EE9AB1CE-1D40-4ECE-880D-DBC8B9B9B771}"/>
              </a:ext>
            </a:extLst>
          </p:cNvPr>
          <p:cNvPicPr>
            <a:picLocks noChangeAspect="1"/>
          </p:cNvPicPr>
          <p:nvPr/>
        </p:nvPicPr>
        <p:blipFill>
          <a:blip r:embed="rId2"/>
          <a:stretch>
            <a:fillRect/>
          </a:stretch>
        </p:blipFill>
        <p:spPr>
          <a:xfrm>
            <a:off x="3272589" y="4918119"/>
            <a:ext cx="2911642" cy="1939881"/>
          </a:xfrm>
          <a:prstGeom prst="rect">
            <a:avLst/>
          </a:prstGeom>
        </p:spPr>
      </p:pic>
    </p:spTree>
    <p:extLst>
      <p:ext uri="{BB962C8B-B14F-4D97-AF65-F5344CB8AC3E}">
        <p14:creationId xmlns:p14="http://schemas.microsoft.com/office/powerpoint/2010/main" val="285371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F40FE9-33B9-AD40-846E-A4560EF7118F}"/>
              </a:ext>
            </a:extLst>
          </p:cNvPr>
          <p:cNvSpPr>
            <a:spLocks noGrp="1"/>
          </p:cNvSpPr>
          <p:nvPr>
            <p:ph type="title"/>
          </p:nvPr>
        </p:nvSpPr>
        <p:spPr/>
        <p:txBody>
          <a:bodyPr>
            <a:normAutofit fontScale="90000"/>
          </a:bodyPr>
          <a:lstStyle/>
          <a:p>
            <a:r>
              <a:rPr lang="fr-FR" dirty="0"/>
              <a:t>Veiller à la sécurité globale du groupe</a:t>
            </a:r>
          </a:p>
        </p:txBody>
      </p:sp>
      <p:sp>
        <p:nvSpPr>
          <p:cNvPr id="3" name="Espace réservé du texte 2">
            <a:extLst>
              <a:ext uri="{FF2B5EF4-FFF2-40B4-BE49-F238E27FC236}">
                <a16:creationId xmlns:a16="http://schemas.microsoft.com/office/drawing/2014/main" xmlns="" id="{3332804F-6C35-8D42-A0F3-2486A4832B25}"/>
              </a:ext>
            </a:extLst>
          </p:cNvPr>
          <p:cNvSpPr>
            <a:spLocks noGrp="1"/>
          </p:cNvSpPr>
          <p:nvPr>
            <p:ph type="body" sz="quarter" idx="10"/>
          </p:nvPr>
        </p:nvSpPr>
        <p:spPr>
          <a:xfrm>
            <a:off x="545432" y="1906588"/>
            <a:ext cx="8598568" cy="4064000"/>
          </a:xfrm>
        </p:spPr>
        <p:txBody>
          <a:bodyPr>
            <a:normAutofit fontScale="77500" lnSpcReduction="20000"/>
          </a:bodyPr>
          <a:lstStyle/>
          <a:p>
            <a:pPr algn="ctr"/>
            <a:r>
              <a:rPr lang="fr-FR" dirty="0"/>
              <a:t>Sur la route, il y a deux écoles :</a:t>
            </a:r>
          </a:p>
          <a:p>
            <a:r>
              <a:rPr lang="fr-FR" sz="3200" dirty="0"/>
              <a:t>À l'avant</a:t>
            </a:r>
          </a:p>
          <a:p>
            <a:r>
              <a:rPr lang="fr-FR" dirty="0"/>
              <a:t>• donner le bon rythme.</a:t>
            </a:r>
          </a:p>
          <a:p>
            <a:r>
              <a:rPr lang="fr-FR" dirty="0"/>
              <a:t>• prendre la bonne direction.</a:t>
            </a:r>
          </a:p>
          <a:p>
            <a:endParaRPr lang="fr-FR" dirty="0"/>
          </a:p>
          <a:p>
            <a:endParaRPr lang="fr-FR" dirty="0"/>
          </a:p>
          <a:p>
            <a:endParaRPr lang="fr-FR" dirty="0"/>
          </a:p>
          <a:p>
            <a:endParaRPr lang="fr-FR" dirty="0"/>
          </a:p>
          <a:p>
            <a:r>
              <a:rPr lang="fr-FR" dirty="0"/>
              <a:t>• arrêter le groupe en sécurité au bon endroit avec les précautions d’usage.</a:t>
            </a:r>
          </a:p>
          <a:p>
            <a:r>
              <a:rPr lang="fr-FR" dirty="0"/>
              <a:t>• informer (geste ou parole) d'un obstacle, d'un changement de direction, d'un véhicule qui s’annonce par l’avant.</a:t>
            </a:r>
          </a:p>
          <a:p>
            <a:r>
              <a:rPr lang="fr-FR" dirty="0"/>
              <a:t>• </a:t>
            </a:r>
            <a:r>
              <a:rPr lang="fr-FR" dirty="0" smtClean="0"/>
              <a:t>Désigner </a:t>
            </a:r>
            <a:r>
              <a:rPr lang="fr-FR" dirty="0"/>
              <a:t>un serre-file</a:t>
            </a:r>
          </a:p>
        </p:txBody>
      </p:sp>
      <p:pic>
        <p:nvPicPr>
          <p:cNvPr id="4" name="Image 3">
            <a:extLst>
              <a:ext uri="{FF2B5EF4-FFF2-40B4-BE49-F238E27FC236}">
                <a16:creationId xmlns:a16="http://schemas.microsoft.com/office/drawing/2014/main" xmlns="" id="{56A4838A-3245-426B-9D43-AA15E976834C}"/>
              </a:ext>
            </a:extLst>
          </p:cNvPr>
          <p:cNvPicPr>
            <a:picLocks noChangeAspect="1"/>
          </p:cNvPicPr>
          <p:nvPr/>
        </p:nvPicPr>
        <p:blipFill>
          <a:blip r:embed="rId2"/>
          <a:stretch>
            <a:fillRect/>
          </a:stretch>
        </p:blipFill>
        <p:spPr>
          <a:xfrm>
            <a:off x="5693673" y="2181726"/>
            <a:ext cx="3243889" cy="2177716"/>
          </a:xfrm>
          <a:prstGeom prst="rect">
            <a:avLst/>
          </a:prstGeom>
        </p:spPr>
      </p:pic>
    </p:spTree>
    <p:extLst>
      <p:ext uri="{BB962C8B-B14F-4D97-AF65-F5344CB8AC3E}">
        <p14:creationId xmlns:p14="http://schemas.microsoft.com/office/powerpoint/2010/main" val="17292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F40FE9-33B9-AD40-846E-A4560EF7118F}"/>
              </a:ext>
            </a:extLst>
          </p:cNvPr>
          <p:cNvSpPr>
            <a:spLocks noGrp="1"/>
          </p:cNvSpPr>
          <p:nvPr>
            <p:ph type="title"/>
          </p:nvPr>
        </p:nvSpPr>
        <p:spPr/>
        <p:txBody>
          <a:bodyPr>
            <a:normAutofit fontScale="90000"/>
          </a:bodyPr>
          <a:lstStyle/>
          <a:p>
            <a:r>
              <a:rPr lang="fr-FR" dirty="0"/>
              <a:t>Veiller à la sécurité globale du groupe</a:t>
            </a:r>
          </a:p>
        </p:txBody>
      </p:sp>
      <p:sp>
        <p:nvSpPr>
          <p:cNvPr id="3" name="Espace réservé du texte 2">
            <a:extLst>
              <a:ext uri="{FF2B5EF4-FFF2-40B4-BE49-F238E27FC236}">
                <a16:creationId xmlns:a16="http://schemas.microsoft.com/office/drawing/2014/main" xmlns="" id="{3332804F-6C35-8D42-A0F3-2486A4832B25}"/>
              </a:ext>
            </a:extLst>
          </p:cNvPr>
          <p:cNvSpPr>
            <a:spLocks noGrp="1"/>
          </p:cNvSpPr>
          <p:nvPr>
            <p:ph type="body" sz="quarter" idx="10"/>
          </p:nvPr>
        </p:nvSpPr>
        <p:spPr>
          <a:xfrm>
            <a:off x="778794" y="1781341"/>
            <a:ext cx="6554788" cy="4064000"/>
          </a:xfrm>
        </p:spPr>
        <p:txBody>
          <a:bodyPr>
            <a:normAutofit fontScale="92500"/>
          </a:bodyPr>
          <a:lstStyle/>
          <a:p>
            <a:pPr algn="ctr"/>
            <a:r>
              <a:rPr lang="fr-FR" dirty="0"/>
              <a:t>Sur la route, il y a deux écoles :</a:t>
            </a:r>
          </a:p>
          <a:p>
            <a:r>
              <a:rPr lang="fr-FR" sz="3200" dirty="0"/>
              <a:t>À l'arrière</a:t>
            </a:r>
          </a:p>
          <a:p>
            <a:r>
              <a:rPr lang="fr-FR" dirty="0"/>
              <a:t>• détecter des manquements à la sécurité et y remédier tout de suite.</a:t>
            </a:r>
          </a:p>
          <a:p>
            <a:r>
              <a:rPr lang="fr-FR" dirty="0"/>
              <a:t>• s’assurer que personne n’est en difficulté (épuisement, ennui mécanique).</a:t>
            </a:r>
          </a:p>
          <a:p>
            <a:r>
              <a:rPr lang="fr-FR" dirty="0"/>
              <a:t>• éventuellement faire ralentir le groupe.</a:t>
            </a:r>
          </a:p>
          <a:p>
            <a:r>
              <a:rPr lang="fr-FR" dirty="0"/>
              <a:t>• </a:t>
            </a:r>
            <a:r>
              <a:rPr lang="fr-FR" dirty="0" smtClean="0"/>
              <a:t>prévenir quand </a:t>
            </a:r>
            <a:r>
              <a:rPr lang="fr-FR" dirty="0"/>
              <a:t>un véhicule s’annonce par l’arrière (un rétroviseur est fort utile).</a:t>
            </a:r>
          </a:p>
        </p:txBody>
      </p:sp>
      <p:pic>
        <p:nvPicPr>
          <p:cNvPr id="5" name="Image 4">
            <a:extLst>
              <a:ext uri="{FF2B5EF4-FFF2-40B4-BE49-F238E27FC236}">
                <a16:creationId xmlns:a16="http://schemas.microsoft.com/office/drawing/2014/main" xmlns="" id="{F5B50948-1621-4636-B7AC-FF6CD638558B}"/>
              </a:ext>
            </a:extLst>
          </p:cNvPr>
          <p:cNvPicPr>
            <a:picLocks noChangeAspect="1"/>
          </p:cNvPicPr>
          <p:nvPr/>
        </p:nvPicPr>
        <p:blipFill>
          <a:blip r:embed="rId2"/>
          <a:stretch>
            <a:fillRect/>
          </a:stretch>
        </p:blipFill>
        <p:spPr>
          <a:xfrm>
            <a:off x="7333582" y="2638926"/>
            <a:ext cx="1761623" cy="2348830"/>
          </a:xfrm>
          <a:prstGeom prst="rect">
            <a:avLst/>
          </a:prstGeom>
        </p:spPr>
      </p:pic>
    </p:spTree>
    <p:extLst>
      <p:ext uri="{BB962C8B-B14F-4D97-AF65-F5344CB8AC3E}">
        <p14:creationId xmlns:p14="http://schemas.microsoft.com/office/powerpoint/2010/main" val="8008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F40FE9-33B9-AD40-846E-A4560EF7118F}"/>
              </a:ext>
            </a:extLst>
          </p:cNvPr>
          <p:cNvSpPr>
            <a:spLocks noGrp="1"/>
          </p:cNvSpPr>
          <p:nvPr>
            <p:ph type="title"/>
          </p:nvPr>
        </p:nvSpPr>
        <p:spPr/>
        <p:txBody>
          <a:bodyPr>
            <a:normAutofit/>
          </a:bodyPr>
          <a:lstStyle/>
          <a:p>
            <a:pPr algn="ctr"/>
            <a:r>
              <a:rPr lang="fr-FR" dirty="0"/>
              <a:t>Les points de vigilance</a:t>
            </a:r>
          </a:p>
        </p:txBody>
      </p:sp>
      <p:sp>
        <p:nvSpPr>
          <p:cNvPr id="3" name="Espace réservé du texte 2">
            <a:extLst>
              <a:ext uri="{FF2B5EF4-FFF2-40B4-BE49-F238E27FC236}">
                <a16:creationId xmlns:a16="http://schemas.microsoft.com/office/drawing/2014/main" xmlns="" id="{3332804F-6C35-8D42-A0F3-2486A4832B25}"/>
              </a:ext>
            </a:extLst>
          </p:cNvPr>
          <p:cNvSpPr>
            <a:spLocks noGrp="1"/>
          </p:cNvSpPr>
          <p:nvPr>
            <p:ph type="body" sz="quarter" idx="10"/>
          </p:nvPr>
        </p:nvSpPr>
        <p:spPr>
          <a:xfrm>
            <a:off x="625642" y="1906588"/>
            <a:ext cx="7210926" cy="4828320"/>
          </a:xfrm>
        </p:spPr>
        <p:txBody>
          <a:bodyPr>
            <a:normAutofit/>
          </a:bodyPr>
          <a:lstStyle/>
          <a:p>
            <a:pPr algn="ctr"/>
            <a:endParaRPr lang="fr-FR" dirty="0"/>
          </a:p>
          <a:p>
            <a:pPr algn="ctr"/>
            <a:endParaRPr lang="fr-FR" dirty="0"/>
          </a:p>
          <a:p>
            <a:pPr algn="ctr"/>
            <a:r>
              <a:rPr lang="fr-FR" dirty="0"/>
              <a:t>• Les arrêts techniques, crevaison ou pauses physiologiques se traduisent trop souvent par une occupation anormale de la chaussée. Le choix de la zone adaptée pour l’arrêt du groupe se doit d’être judicieux.</a:t>
            </a:r>
          </a:p>
          <a:p>
            <a:pPr algn="ctr"/>
            <a:r>
              <a:rPr lang="fr-FR" dirty="0"/>
              <a:t>• Les erreurs de parcours donnent souvent lieu à des manœuvres mal maîtrisées. De façon générale en groupe, tout changement de direction, tout arrêt doit être signalé au préalable (geste – parole).</a:t>
            </a:r>
          </a:p>
          <a:p>
            <a:pPr algn="ctr"/>
            <a:endParaRPr lang="fr-FR" dirty="0"/>
          </a:p>
        </p:txBody>
      </p:sp>
      <p:pic>
        <p:nvPicPr>
          <p:cNvPr id="5" name="Image 4">
            <a:extLst>
              <a:ext uri="{FF2B5EF4-FFF2-40B4-BE49-F238E27FC236}">
                <a16:creationId xmlns:a16="http://schemas.microsoft.com/office/drawing/2014/main" xmlns="" id="{2F8B7489-985A-41D4-B99D-53880DC594E2}"/>
              </a:ext>
            </a:extLst>
          </p:cNvPr>
          <p:cNvPicPr>
            <a:picLocks noChangeAspect="1"/>
          </p:cNvPicPr>
          <p:nvPr/>
        </p:nvPicPr>
        <p:blipFill>
          <a:blip r:embed="rId2"/>
          <a:stretch>
            <a:fillRect/>
          </a:stretch>
        </p:blipFill>
        <p:spPr>
          <a:xfrm>
            <a:off x="3605464" y="1439789"/>
            <a:ext cx="1933072" cy="1449804"/>
          </a:xfrm>
          <a:prstGeom prst="rect">
            <a:avLst/>
          </a:prstGeom>
        </p:spPr>
      </p:pic>
    </p:spTree>
    <p:extLst>
      <p:ext uri="{BB962C8B-B14F-4D97-AF65-F5344CB8AC3E}">
        <p14:creationId xmlns:p14="http://schemas.microsoft.com/office/powerpoint/2010/main" val="1791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06D77815-D5FC-43E1-8A5F-FF05763C6C52}"/>
              </a:ext>
            </a:extLst>
          </p:cNvPr>
          <p:cNvSpPr txBox="1"/>
          <p:nvPr/>
        </p:nvSpPr>
        <p:spPr>
          <a:xfrm>
            <a:off x="965372" y="2285471"/>
            <a:ext cx="7383780" cy="2862322"/>
          </a:xfrm>
          <a:prstGeom prst="rect">
            <a:avLst/>
          </a:prstGeom>
          <a:noFill/>
        </p:spPr>
        <p:txBody>
          <a:bodyPr wrap="square" rtlCol="0">
            <a:spAutoFit/>
          </a:bodyPr>
          <a:lstStyle/>
          <a:p>
            <a:pPr algn="ctr"/>
            <a:r>
              <a:rPr lang="fr-FR" sz="4000" b="1" dirty="0"/>
              <a:t>AVERTISSEMENT :</a:t>
            </a:r>
          </a:p>
          <a:p>
            <a:endParaRPr lang="fr-FR" sz="2000" b="1" dirty="0"/>
          </a:p>
          <a:p>
            <a:pPr algn="just"/>
            <a:r>
              <a:rPr lang="fr-FR" sz="2400" b="1" dirty="0"/>
              <a:t>Les informations contenues dans ces diapositives sont </a:t>
            </a:r>
            <a:r>
              <a:rPr lang="fr-FR" sz="2400" b="1" dirty="0">
                <a:solidFill>
                  <a:srgbClr val="162D86"/>
                </a:solidFill>
              </a:rPr>
              <a:t>indissociables</a:t>
            </a:r>
            <a:r>
              <a:rPr lang="fr-FR" sz="2400" b="1" dirty="0"/>
              <a:t> de la présentation orale qui en est faite.</a:t>
            </a:r>
          </a:p>
          <a:p>
            <a:pPr algn="just"/>
            <a:endParaRPr lang="fr-FR" sz="2400" b="1" dirty="0"/>
          </a:p>
          <a:p>
            <a:pPr algn="just"/>
            <a:r>
              <a:rPr lang="fr-FR" sz="2400" b="1" dirty="0"/>
              <a:t>Les informations contenues dans ces </a:t>
            </a:r>
            <a:r>
              <a:rPr lang="fr-FR" sz="2400" b="1" dirty="0" smtClean="0"/>
              <a:t>diapositives </a:t>
            </a:r>
            <a:r>
              <a:rPr lang="fr-FR" sz="2400" b="1" dirty="0"/>
              <a:t>sont à vocation </a:t>
            </a:r>
            <a:r>
              <a:rPr lang="fr-FR" sz="2400" b="1" dirty="0" smtClean="0"/>
              <a:t>formatives </a:t>
            </a:r>
            <a:r>
              <a:rPr lang="fr-FR" sz="2400" b="1" dirty="0"/>
              <a:t>et pédagogiques </a:t>
            </a:r>
          </a:p>
        </p:txBody>
      </p:sp>
      <p:pic>
        <p:nvPicPr>
          <p:cNvPr id="3" name="Picture 2" descr="Informations couvre-feu du COVID-19 : Théâtre de l&amp;#39;Opprimé">
            <a:extLst>
              <a:ext uri="{FF2B5EF4-FFF2-40B4-BE49-F238E27FC236}">
                <a16:creationId xmlns:a16="http://schemas.microsoft.com/office/drawing/2014/main" xmlns="" id="{F9896FB1-8D6A-48C9-9522-CEE43466A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190" y="687540"/>
            <a:ext cx="900399" cy="77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formations couvre-feu du COVID-19 : Théâtre de l&amp;#39;Opprimé">
            <a:extLst>
              <a:ext uri="{FF2B5EF4-FFF2-40B4-BE49-F238E27FC236}">
                <a16:creationId xmlns:a16="http://schemas.microsoft.com/office/drawing/2014/main" xmlns="" id="{ADEC6E34-43E7-41D1-BC19-44F315B9E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222" y="687540"/>
            <a:ext cx="900399" cy="77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5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afterEffect">
                                  <p:stCondLst>
                                    <p:cond delay="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35" presetClass="emph" presetSubtype="0" repeatCount="indefinite"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F40FE9-33B9-AD40-846E-A4560EF7118F}"/>
              </a:ext>
            </a:extLst>
          </p:cNvPr>
          <p:cNvSpPr>
            <a:spLocks noGrp="1"/>
          </p:cNvSpPr>
          <p:nvPr>
            <p:ph type="title"/>
          </p:nvPr>
        </p:nvSpPr>
        <p:spPr/>
        <p:txBody>
          <a:bodyPr>
            <a:normAutofit/>
          </a:bodyPr>
          <a:lstStyle/>
          <a:p>
            <a:pPr algn="ctr"/>
            <a:r>
              <a:rPr lang="fr-FR" dirty="0"/>
              <a:t>Les points de vigilance</a:t>
            </a:r>
          </a:p>
        </p:txBody>
      </p:sp>
      <p:sp>
        <p:nvSpPr>
          <p:cNvPr id="3" name="Espace réservé du texte 2">
            <a:extLst>
              <a:ext uri="{FF2B5EF4-FFF2-40B4-BE49-F238E27FC236}">
                <a16:creationId xmlns:a16="http://schemas.microsoft.com/office/drawing/2014/main" xmlns="" id="{3332804F-6C35-8D42-A0F3-2486A4832B25}"/>
              </a:ext>
            </a:extLst>
          </p:cNvPr>
          <p:cNvSpPr>
            <a:spLocks noGrp="1"/>
          </p:cNvSpPr>
          <p:nvPr>
            <p:ph type="body" sz="quarter" idx="10"/>
          </p:nvPr>
        </p:nvSpPr>
        <p:spPr>
          <a:xfrm>
            <a:off x="1003300" y="1714083"/>
            <a:ext cx="7886700" cy="4828320"/>
          </a:xfrm>
        </p:spPr>
        <p:txBody>
          <a:bodyPr>
            <a:normAutofit/>
          </a:bodyPr>
          <a:lstStyle/>
          <a:p>
            <a:pPr algn="ctr"/>
            <a:r>
              <a:rPr lang="fr-FR" dirty="0"/>
              <a:t>• Ne jamais rouler à plus de deux de front et se ranger sur une file simple </a:t>
            </a:r>
          </a:p>
          <a:p>
            <a:pPr algn="ctr"/>
            <a:endParaRPr lang="fr-FR" dirty="0"/>
          </a:p>
          <a:p>
            <a:pPr algn="ctr"/>
            <a:endParaRPr lang="fr-FR" dirty="0"/>
          </a:p>
          <a:p>
            <a:pPr algn="ctr"/>
            <a:endParaRPr lang="fr-FR" dirty="0"/>
          </a:p>
          <a:p>
            <a:pPr algn="ctr"/>
            <a:endParaRPr lang="fr-FR" dirty="0"/>
          </a:p>
          <a:p>
            <a:pPr algn="ctr"/>
            <a:r>
              <a:rPr lang="fr-FR" dirty="0"/>
              <a:t>Dès la chute du jour et dans tous les cas où les conditions de la circulation l'exigent, notamment lorsqu'un véhicule voulant les dépasser annonce son approche » (Art. R431-7 du CR) </a:t>
            </a:r>
          </a:p>
        </p:txBody>
      </p:sp>
      <p:pic>
        <p:nvPicPr>
          <p:cNvPr id="4" name="Image 3">
            <a:extLst>
              <a:ext uri="{FF2B5EF4-FFF2-40B4-BE49-F238E27FC236}">
                <a16:creationId xmlns:a16="http://schemas.microsoft.com/office/drawing/2014/main" xmlns="" id="{E7B1173D-8231-44BC-A346-114339F5F2E1}"/>
              </a:ext>
            </a:extLst>
          </p:cNvPr>
          <p:cNvPicPr>
            <a:picLocks noChangeAspect="1"/>
          </p:cNvPicPr>
          <p:nvPr/>
        </p:nvPicPr>
        <p:blipFill>
          <a:blip r:embed="rId2"/>
          <a:stretch>
            <a:fillRect/>
          </a:stretch>
        </p:blipFill>
        <p:spPr>
          <a:xfrm>
            <a:off x="3352799" y="2441989"/>
            <a:ext cx="3129188" cy="1974021"/>
          </a:xfrm>
          <a:prstGeom prst="rect">
            <a:avLst/>
          </a:prstGeom>
        </p:spPr>
      </p:pic>
    </p:spTree>
    <p:extLst>
      <p:ext uri="{BB962C8B-B14F-4D97-AF65-F5344CB8AC3E}">
        <p14:creationId xmlns:p14="http://schemas.microsoft.com/office/powerpoint/2010/main" val="419164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F40FE9-33B9-AD40-846E-A4560EF7118F}"/>
              </a:ext>
            </a:extLst>
          </p:cNvPr>
          <p:cNvSpPr>
            <a:spLocks noGrp="1"/>
          </p:cNvSpPr>
          <p:nvPr>
            <p:ph type="title"/>
          </p:nvPr>
        </p:nvSpPr>
        <p:spPr/>
        <p:txBody>
          <a:bodyPr>
            <a:normAutofit/>
          </a:bodyPr>
          <a:lstStyle/>
          <a:p>
            <a:pPr algn="ctr"/>
            <a:r>
              <a:rPr lang="fr-FR" dirty="0"/>
              <a:t>Les points de vigilance</a:t>
            </a:r>
          </a:p>
        </p:txBody>
      </p:sp>
      <p:sp>
        <p:nvSpPr>
          <p:cNvPr id="3" name="Espace réservé du texte 2">
            <a:extLst>
              <a:ext uri="{FF2B5EF4-FFF2-40B4-BE49-F238E27FC236}">
                <a16:creationId xmlns:a16="http://schemas.microsoft.com/office/drawing/2014/main" xmlns="" id="{3332804F-6C35-8D42-A0F3-2486A4832B25}"/>
              </a:ext>
            </a:extLst>
          </p:cNvPr>
          <p:cNvSpPr>
            <a:spLocks noGrp="1"/>
          </p:cNvSpPr>
          <p:nvPr>
            <p:ph type="body" sz="quarter" idx="10"/>
          </p:nvPr>
        </p:nvSpPr>
        <p:spPr>
          <a:xfrm>
            <a:off x="192505" y="1660404"/>
            <a:ext cx="8951495" cy="4828320"/>
          </a:xfrm>
        </p:spPr>
        <p:txBody>
          <a:bodyPr>
            <a:normAutofit/>
          </a:bodyPr>
          <a:lstStyle/>
          <a:p>
            <a:pPr algn="ctr"/>
            <a:r>
              <a:rPr lang="fr-FR" dirty="0"/>
              <a:t>•  Garder une distance suffisante avec le vélo qui vous précède pour permettre un arrêt d’urgence en toute sécurité (Art. R412-12 du CR). </a:t>
            </a:r>
          </a:p>
          <a:p>
            <a:pPr algn="ctr"/>
            <a:endParaRPr lang="fr-FR" dirty="0"/>
          </a:p>
        </p:txBody>
      </p:sp>
      <p:pic>
        <p:nvPicPr>
          <p:cNvPr id="4" name="Image 3">
            <a:extLst>
              <a:ext uri="{FF2B5EF4-FFF2-40B4-BE49-F238E27FC236}">
                <a16:creationId xmlns:a16="http://schemas.microsoft.com/office/drawing/2014/main" xmlns="" id="{841E01BB-D86B-4D99-AC80-FDA13327F893}"/>
              </a:ext>
            </a:extLst>
          </p:cNvPr>
          <p:cNvPicPr>
            <a:picLocks noChangeAspect="1"/>
          </p:cNvPicPr>
          <p:nvPr/>
        </p:nvPicPr>
        <p:blipFill>
          <a:blip r:embed="rId2"/>
          <a:stretch>
            <a:fillRect/>
          </a:stretch>
        </p:blipFill>
        <p:spPr>
          <a:xfrm>
            <a:off x="1631023" y="3061765"/>
            <a:ext cx="5737576" cy="3632200"/>
          </a:xfrm>
          <a:prstGeom prst="rect">
            <a:avLst/>
          </a:prstGeom>
        </p:spPr>
      </p:pic>
    </p:spTree>
    <p:extLst>
      <p:ext uri="{BB962C8B-B14F-4D97-AF65-F5344CB8AC3E}">
        <p14:creationId xmlns:p14="http://schemas.microsoft.com/office/powerpoint/2010/main" val="41278068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F40FE9-33B9-AD40-846E-A4560EF7118F}"/>
              </a:ext>
            </a:extLst>
          </p:cNvPr>
          <p:cNvSpPr>
            <a:spLocks noGrp="1"/>
          </p:cNvSpPr>
          <p:nvPr>
            <p:ph type="title"/>
          </p:nvPr>
        </p:nvSpPr>
        <p:spPr/>
        <p:txBody>
          <a:bodyPr>
            <a:normAutofit/>
          </a:bodyPr>
          <a:lstStyle/>
          <a:p>
            <a:pPr algn="ctr"/>
            <a:r>
              <a:rPr lang="fr-FR" dirty="0"/>
              <a:t>Les points de vigilance</a:t>
            </a:r>
          </a:p>
        </p:txBody>
      </p:sp>
      <p:sp>
        <p:nvSpPr>
          <p:cNvPr id="3" name="Espace réservé du texte 2">
            <a:extLst>
              <a:ext uri="{FF2B5EF4-FFF2-40B4-BE49-F238E27FC236}">
                <a16:creationId xmlns:a16="http://schemas.microsoft.com/office/drawing/2014/main" xmlns="" id="{3332804F-6C35-8D42-A0F3-2486A4832B25}"/>
              </a:ext>
            </a:extLst>
          </p:cNvPr>
          <p:cNvSpPr>
            <a:spLocks noGrp="1"/>
          </p:cNvSpPr>
          <p:nvPr>
            <p:ph type="body" sz="quarter" idx="10"/>
          </p:nvPr>
        </p:nvSpPr>
        <p:spPr>
          <a:xfrm>
            <a:off x="192505" y="1439789"/>
            <a:ext cx="8951495" cy="4828320"/>
          </a:xfrm>
        </p:spPr>
        <p:txBody>
          <a:bodyPr>
            <a:normAutofit/>
          </a:bodyPr>
          <a:lstStyle/>
          <a:p>
            <a:pPr algn="ctr"/>
            <a:endParaRPr lang="fr-FR" dirty="0"/>
          </a:p>
          <a:p>
            <a:pPr algn="ctr"/>
            <a:r>
              <a:rPr lang="fr-FR" dirty="0"/>
              <a:t>• Cette distance sera adaptée en fonction des difficultés et des conditions de circulation (chaussée glissante, chaussée déformée, densité du trafic, etc.)</a:t>
            </a:r>
          </a:p>
          <a:p>
            <a:pPr algn="ctr"/>
            <a:r>
              <a:rPr lang="fr-FR" dirty="0"/>
              <a:t>• Attention aux angles morts (camions, véhicules gros gabarit), une règle essentielle : rechercher un contact visuel car si vous voyez le chauffeur, il peut vous voir aussi </a:t>
            </a:r>
          </a:p>
        </p:txBody>
      </p:sp>
      <p:pic>
        <p:nvPicPr>
          <p:cNvPr id="4" name="Image 3">
            <a:extLst>
              <a:ext uri="{FF2B5EF4-FFF2-40B4-BE49-F238E27FC236}">
                <a16:creationId xmlns:a16="http://schemas.microsoft.com/office/drawing/2014/main" xmlns="" id="{52349471-7A89-432D-BDA9-FF8B7B6E390E}"/>
              </a:ext>
            </a:extLst>
          </p:cNvPr>
          <p:cNvPicPr>
            <a:picLocks noChangeAspect="1"/>
          </p:cNvPicPr>
          <p:nvPr/>
        </p:nvPicPr>
        <p:blipFill>
          <a:blip r:embed="rId2"/>
          <a:stretch>
            <a:fillRect/>
          </a:stretch>
        </p:blipFill>
        <p:spPr>
          <a:xfrm>
            <a:off x="1029217" y="4447402"/>
            <a:ext cx="2475008" cy="2261937"/>
          </a:xfrm>
          <a:prstGeom prst="rect">
            <a:avLst/>
          </a:prstGeom>
        </p:spPr>
      </p:pic>
      <p:pic>
        <p:nvPicPr>
          <p:cNvPr id="5" name="Image 4">
            <a:extLst>
              <a:ext uri="{FF2B5EF4-FFF2-40B4-BE49-F238E27FC236}">
                <a16:creationId xmlns:a16="http://schemas.microsoft.com/office/drawing/2014/main" xmlns="" id="{38CF7EF3-FBAE-43BE-9615-C2DA0AE5F14A}"/>
              </a:ext>
            </a:extLst>
          </p:cNvPr>
          <p:cNvPicPr>
            <a:picLocks noChangeAspect="1"/>
          </p:cNvPicPr>
          <p:nvPr/>
        </p:nvPicPr>
        <p:blipFill>
          <a:blip r:embed="rId3"/>
          <a:stretch>
            <a:fillRect/>
          </a:stretch>
        </p:blipFill>
        <p:spPr>
          <a:xfrm>
            <a:off x="3700430" y="4599803"/>
            <a:ext cx="3903216" cy="2041322"/>
          </a:xfrm>
          <a:prstGeom prst="rect">
            <a:avLst/>
          </a:prstGeom>
        </p:spPr>
      </p:pic>
    </p:spTree>
    <p:extLst>
      <p:ext uri="{BB962C8B-B14F-4D97-AF65-F5344CB8AC3E}">
        <p14:creationId xmlns:p14="http://schemas.microsoft.com/office/powerpoint/2010/main" val="364897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F40FE9-33B9-AD40-846E-A4560EF7118F}"/>
              </a:ext>
            </a:extLst>
          </p:cNvPr>
          <p:cNvSpPr>
            <a:spLocks noGrp="1"/>
          </p:cNvSpPr>
          <p:nvPr>
            <p:ph type="title"/>
          </p:nvPr>
        </p:nvSpPr>
        <p:spPr>
          <a:xfrm>
            <a:off x="1116106" y="417573"/>
            <a:ext cx="7886700" cy="681477"/>
          </a:xfrm>
        </p:spPr>
        <p:txBody>
          <a:bodyPr>
            <a:normAutofit fontScale="90000"/>
          </a:bodyPr>
          <a:lstStyle/>
          <a:p>
            <a:pPr algn="ctr"/>
            <a:r>
              <a:rPr lang="fr-FR" dirty="0"/>
              <a:t>QUELQUES REMARQUES IMPORTANTES</a:t>
            </a:r>
          </a:p>
        </p:txBody>
      </p:sp>
      <p:sp>
        <p:nvSpPr>
          <p:cNvPr id="3" name="Espace réservé du texte 2">
            <a:extLst>
              <a:ext uri="{FF2B5EF4-FFF2-40B4-BE49-F238E27FC236}">
                <a16:creationId xmlns:a16="http://schemas.microsoft.com/office/drawing/2014/main" xmlns="" id="{3332804F-6C35-8D42-A0F3-2486A4832B25}"/>
              </a:ext>
            </a:extLst>
          </p:cNvPr>
          <p:cNvSpPr>
            <a:spLocks noGrp="1"/>
          </p:cNvSpPr>
          <p:nvPr>
            <p:ph type="body" sz="quarter" idx="10"/>
          </p:nvPr>
        </p:nvSpPr>
        <p:spPr>
          <a:xfrm>
            <a:off x="880208" y="949956"/>
            <a:ext cx="7886700" cy="4828320"/>
          </a:xfrm>
        </p:spPr>
        <p:txBody>
          <a:bodyPr>
            <a:normAutofit/>
          </a:bodyPr>
          <a:lstStyle/>
          <a:p>
            <a:pPr algn="ctr"/>
            <a:endParaRPr lang="fr-FR" dirty="0"/>
          </a:p>
          <a:p>
            <a:pPr algn="ctr"/>
            <a:endParaRPr lang="fr-FR" dirty="0"/>
          </a:p>
          <a:p>
            <a:pPr algn="ctr"/>
            <a:endParaRPr lang="fr-FR" dirty="0"/>
          </a:p>
          <a:p>
            <a:pPr algn="ctr"/>
            <a:r>
              <a:rPr lang="fr-FR" dirty="0"/>
              <a:t>• un </a:t>
            </a:r>
            <a:r>
              <a:rPr lang="fr-FR" dirty="0" err="1" smtClean="0"/>
              <a:t>téléphonle</a:t>
            </a:r>
            <a:r>
              <a:rPr lang="fr-FR" dirty="0" smtClean="0"/>
              <a:t> </a:t>
            </a:r>
            <a:r>
              <a:rPr lang="fr-FR" dirty="0"/>
              <a:t>portable peut se révéler fort utile : 112, 18 pompiers, 15 SAMU .</a:t>
            </a:r>
          </a:p>
          <a:p>
            <a:pPr algn="ctr"/>
            <a:r>
              <a:rPr lang="fr-FR" sz="1800" dirty="0"/>
              <a:t>• </a:t>
            </a:r>
            <a:r>
              <a:rPr lang="fr-FR" sz="2400" dirty="0"/>
              <a:t>la responsabilité personnelle du participant demeure pleine et entière au regard de ces dispositions, prescriptions, consignes et injonctions.</a:t>
            </a:r>
          </a:p>
          <a:p>
            <a:pPr algn="ctr"/>
            <a:r>
              <a:rPr lang="fr-FR" sz="2400" dirty="0"/>
              <a:t>• respecter la nature : pas d’arrêt « vessie » n'importe où, pas de papier par terre.</a:t>
            </a:r>
          </a:p>
        </p:txBody>
      </p:sp>
      <p:pic>
        <p:nvPicPr>
          <p:cNvPr id="4" name="Image 3">
            <a:extLst>
              <a:ext uri="{FF2B5EF4-FFF2-40B4-BE49-F238E27FC236}">
                <a16:creationId xmlns:a16="http://schemas.microsoft.com/office/drawing/2014/main" xmlns="" id="{4EC4319D-C6BB-40F8-9EB4-62E6E06802F3}"/>
              </a:ext>
            </a:extLst>
          </p:cNvPr>
          <p:cNvPicPr>
            <a:picLocks noChangeAspect="1"/>
          </p:cNvPicPr>
          <p:nvPr/>
        </p:nvPicPr>
        <p:blipFill>
          <a:blip r:embed="rId2"/>
          <a:stretch>
            <a:fillRect/>
          </a:stretch>
        </p:blipFill>
        <p:spPr>
          <a:xfrm>
            <a:off x="1116106" y="970547"/>
            <a:ext cx="2065490" cy="1775297"/>
          </a:xfrm>
          <a:prstGeom prst="rect">
            <a:avLst/>
          </a:prstGeom>
        </p:spPr>
      </p:pic>
      <p:pic>
        <p:nvPicPr>
          <p:cNvPr id="6" name="Image 5">
            <a:extLst>
              <a:ext uri="{FF2B5EF4-FFF2-40B4-BE49-F238E27FC236}">
                <a16:creationId xmlns:a16="http://schemas.microsoft.com/office/drawing/2014/main" xmlns="" id="{3B99BB91-A0AF-44B9-8E83-F5F859264B44}"/>
              </a:ext>
            </a:extLst>
          </p:cNvPr>
          <p:cNvPicPr>
            <a:picLocks noChangeAspect="1"/>
          </p:cNvPicPr>
          <p:nvPr/>
        </p:nvPicPr>
        <p:blipFill>
          <a:blip r:embed="rId3"/>
          <a:stretch>
            <a:fillRect/>
          </a:stretch>
        </p:blipFill>
        <p:spPr>
          <a:xfrm>
            <a:off x="3447335" y="5336883"/>
            <a:ext cx="2249330" cy="1496827"/>
          </a:xfrm>
          <a:prstGeom prst="rect">
            <a:avLst/>
          </a:prstGeom>
        </p:spPr>
      </p:pic>
    </p:spTree>
    <p:extLst>
      <p:ext uri="{BB962C8B-B14F-4D97-AF65-F5344CB8AC3E}">
        <p14:creationId xmlns:p14="http://schemas.microsoft.com/office/powerpoint/2010/main" val="216241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F40FE9-33B9-AD40-846E-A4560EF7118F}"/>
              </a:ext>
            </a:extLst>
          </p:cNvPr>
          <p:cNvSpPr>
            <a:spLocks noGrp="1"/>
          </p:cNvSpPr>
          <p:nvPr>
            <p:ph type="title"/>
          </p:nvPr>
        </p:nvSpPr>
        <p:spPr>
          <a:xfrm>
            <a:off x="1116106" y="417573"/>
            <a:ext cx="7886700" cy="681477"/>
          </a:xfrm>
        </p:spPr>
        <p:txBody>
          <a:bodyPr>
            <a:normAutofit fontScale="90000"/>
          </a:bodyPr>
          <a:lstStyle/>
          <a:p>
            <a:pPr algn="ctr"/>
            <a:r>
              <a:rPr lang="fr-FR" dirty="0"/>
              <a:t>QUELQUES REMARQUES IMPORTANTES</a:t>
            </a:r>
          </a:p>
        </p:txBody>
      </p:sp>
      <p:sp>
        <p:nvSpPr>
          <p:cNvPr id="3" name="Espace réservé du texte 2">
            <a:extLst>
              <a:ext uri="{FF2B5EF4-FFF2-40B4-BE49-F238E27FC236}">
                <a16:creationId xmlns:a16="http://schemas.microsoft.com/office/drawing/2014/main" xmlns="" id="{3332804F-6C35-8D42-A0F3-2486A4832B25}"/>
              </a:ext>
            </a:extLst>
          </p:cNvPr>
          <p:cNvSpPr>
            <a:spLocks noGrp="1"/>
          </p:cNvSpPr>
          <p:nvPr>
            <p:ph type="body" sz="quarter" idx="10"/>
          </p:nvPr>
        </p:nvSpPr>
        <p:spPr>
          <a:xfrm>
            <a:off x="463113" y="1601284"/>
            <a:ext cx="6587392" cy="5309232"/>
          </a:xfrm>
        </p:spPr>
        <p:txBody>
          <a:bodyPr>
            <a:normAutofit/>
          </a:bodyPr>
          <a:lstStyle/>
          <a:p>
            <a:pPr algn="ctr"/>
            <a:r>
              <a:rPr lang="fr-FR" sz="2000" dirty="0"/>
              <a:t>• </a:t>
            </a:r>
            <a:r>
              <a:rPr lang="fr-FR" sz="2800" dirty="0"/>
              <a:t>Rappel du Code de la route </a:t>
            </a:r>
            <a:r>
              <a:rPr lang="fr-FR" sz="2000" dirty="0"/>
              <a:t>: </a:t>
            </a:r>
          </a:p>
          <a:p>
            <a:pPr algn="ctr"/>
            <a:r>
              <a:rPr lang="fr-FR" sz="2000" dirty="0"/>
              <a:t>« Le port d’un gilet rétroréfléchissant certifié est obligatoire pour tout cycliste (et son passager) circulant hors agglomération, la nuit, ou lorsque la visibilité est insuffisante ».</a:t>
            </a:r>
          </a:p>
          <a:p>
            <a:pPr algn="ctr"/>
            <a:r>
              <a:rPr lang="fr-FR" sz="2000" dirty="0"/>
              <a:t>Il est aussi obligatoire en cas d’incident sur la chaussée (crevaison sur une route sans accoté, accident)</a:t>
            </a:r>
          </a:p>
          <a:p>
            <a:pPr algn="ctr"/>
            <a:r>
              <a:rPr lang="fr-FR" sz="2000" dirty="0"/>
              <a:t>• voir et être vu (éclairage vélo et vêtements de couleur claire de préférence).</a:t>
            </a:r>
          </a:p>
          <a:p>
            <a:pPr algn="ctr"/>
            <a:r>
              <a:rPr lang="fr-FR" sz="2000" dirty="0"/>
              <a:t>• le </a:t>
            </a:r>
            <a:r>
              <a:rPr lang="fr-FR" sz="2000" dirty="0" smtClean="0"/>
              <a:t>« responsable » </a:t>
            </a:r>
            <a:r>
              <a:rPr lang="fr-FR" sz="2000" dirty="0"/>
              <a:t>de sortie peut conseiller un cyclo vers un groupe plus rapide ou plus lent s’il perçoit que ce dernier n’est pas dans le tempo.</a:t>
            </a:r>
          </a:p>
        </p:txBody>
      </p:sp>
      <p:pic>
        <p:nvPicPr>
          <p:cNvPr id="5" name="Image 4">
            <a:extLst>
              <a:ext uri="{FF2B5EF4-FFF2-40B4-BE49-F238E27FC236}">
                <a16:creationId xmlns:a16="http://schemas.microsoft.com/office/drawing/2014/main" xmlns="" id="{18D7A514-B309-40A8-B807-988695F84538}"/>
              </a:ext>
            </a:extLst>
          </p:cNvPr>
          <p:cNvPicPr>
            <a:picLocks noChangeAspect="1"/>
          </p:cNvPicPr>
          <p:nvPr/>
        </p:nvPicPr>
        <p:blipFill>
          <a:blip r:embed="rId2"/>
          <a:stretch>
            <a:fillRect/>
          </a:stretch>
        </p:blipFill>
        <p:spPr>
          <a:xfrm>
            <a:off x="7050505" y="1423493"/>
            <a:ext cx="1889704" cy="4022968"/>
          </a:xfrm>
          <a:prstGeom prst="rect">
            <a:avLst/>
          </a:prstGeom>
        </p:spPr>
      </p:pic>
    </p:spTree>
    <p:extLst>
      <p:ext uri="{BB962C8B-B14F-4D97-AF65-F5344CB8AC3E}">
        <p14:creationId xmlns:p14="http://schemas.microsoft.com/office/powerpoint/2010/main" val="220927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photo trousse de secours&quot;">
            <a:extLst>
              <a:ext uri="{FF2B5EF4-FFF2-40B4-BE49-F238E27FC236}">
                <a16:creationId xmlns:a16="http://schemas.microsoft.com/office/drawing/2014/main" xmlns="" id="{7A3D23AF-3AF8-4E65-B480-923BD50D1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654"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D382B8CE-9A59-4627-B13E-06C813CF2B42}"/>
              </a:ext>
            </a:extLst>
          </p:cNvPr>
          <p:cNvSpPr/>
          <p:nvPr/>
        </p:nvSpPr>
        <p:spPr>
          <a:xfrm>
            <a:off x="2882779" y="848278"/>
            <a:ext cx="4572000" cy="1695849"/>
          </a:xfrm>
          <a:prstGeom prst="rect">
            <a:avLst/>
          </a:prstGeom>
        </p:spPr>
        <p:txBody>
          <a:bodyPr>
            <a:spAutoFit/>
          </a:bodyPr>
          <a:lstStyle/>
          <a:p>
            <a:pPr lvl="0" algn="ctr">
              <a:lnSpc>
                <a:spcPct val="90000"/>
              </a:lnSpc>
              <a:spcBef>
                <a:spcPts val="1000"/>
              </a:spcBef>
              <a:buClr>
                <a:srgbClr val="B8292C"/>
              </a:buClr>
              <a:buSzPct val="150000"/>
            </a:pPr>
            <a:r>
              <a:rPr lang="fr-FR" sz="2000" dirty="0">
                <a:solidFill>
                  <a:srgbClr val="B6292C"/>
                </a:solidFill>
                <a:cs typeface="Futura Medium" panose="020B0602020204020303" pitchFamily="34" charset="-79"/>
              </a:rPr>
              <a:t>• </a:t>
            </a:r>
            <a:r>
              <a:rPr lang="fr-FR" sz="2800" dirty="0">
                <a:solidFill>
                  <a:srgbClr val="B6292C"/>
                </a:solidFill>
                <a:cs typeface="Futura Medium" panose="020B0602020204020303" pitchFamily="34" charset="-79"/>
              </a:rPr>
              <a:t>Important également</a:t>
            </a:r>
            <a:r>
              <a:rPr lang="fr-FR" sz="2000" dirty="0">
                <a:solidFill>
                  <a:srgbClr val="B6292C"/>
                </a:solidFill>
                <a:cs typeface="Futura Medium" panose="020B0602020204020303" pitchFamily="34" charset="-79"/>
              </a:rPr>
              <a:t>: </a:t>
            </a:r>
          </a:p>
          <a:p>
            <a:pPr lvl="0" algn="ctr">
              <a:lnSpc>
                <a:spcPct val="90000"/>
              </a:lnSpc>
              <a:spcBef>
                <a:spcPts val="1000"/>
              </a:spcBef>
              <a:buClr>
                <a:srgbClr val="B8292C"/>
              </a:buClr>
              <a:buSzPct val="150000"/>
            </a:pPr>
            <a:endParaRPr lang="fr-FR" sz="2000" dirty="0">
              <a:solidFill>
                <a:srgbClr val="B6292C"/>
              </a:solidFill>
              <a:cs typeface="Futura Medium" panose="020B0602020204020303" pitchFamily="34" charset="-79"/>
            </a:endParaRPr>
          </a:p>
          <a:p>
            <a:pPr lvl="0" algn="ctr">
              <a:lnSpc>
                <a:spcPct val="90000"/>
              </a:lnSpc>
              <a:spcBef>
                <a:spcPts val="1000"/>
              </a:spcBef>
              <a:buClr>
                <a:srgbClr val="B8292C"/>
              </a:buClr>
              <a:buSzPct val="150000"/>
            </a:pPr>
            <a:endParaRPr lang="fr-FR" sz="2000" dirty="0">
              <a:solidFill>
                <a:srgbClr val="B6292C"/>
              </a:solidFill>
              <a:cs typeface="Futura Medium" panose="020B0602020204020303" pitchFamily="34" charset="-79"/>
            </a:endParaRPr>
          </a:p>
          <a:p>
            <a:pPr lvl="0" algn="ctr">
              <a:lnSpc>
                <a:spcPct val="90000"/>
              </a:lnSpc>
              <a:spcBef>
                <a:spcPts val="1000"/>
              </a:spcBef>
              <a:buClr>
                <a:srgbClr val="B8292C"/>
              </a:buClr>
              <a:buSzPct val="150000"/>
            </a:pPr>
            <a:endParaRPr lang="fr-FR" sz="2000" dirty="0">
              <a:solidFill>
                <a:srgbClr val="B6292C"/>
              </a:solidFill>
              <a:cs typeface="Futura Medium" panose="020B0602020204020303" pitchFamily="34" charset="-79"/>
            </a:endParaRPr>
          </a:p>
        </p:txBody>
      </p:sp>
      <p:pic>
        <p:nvPicPr>
          <p:cNvPr id="1028" name="Picture 4" descr="Résultat de recherche d'images pour &quot;photo trousse de depannage velo&quot;">
            <a:extLst>
              <a:ext uri="{FF2B5EF4-FFF2-40B4-BE49-F238E27FC236}">
                <a16:creationId xmlns:a16="http://schemas.microsoft.com/office/drawing/2014/main" xmlns="" id="{555B58E8-182C-4D5F-AF59-B7F9DAC5F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854" y="1550670"/>
            <a:ext cx="2324100" cy="197167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xmlns="" id="{64132862-80C5-48E9-93ED-9B52448E9BC3}"/>
              </a:ext>
            </a:extLst>
          </p:cNvPr>
          <p:cNvSpPr txBox="1"/>
          <p:nvPr/>
        </p:nvSpPr>
        <p:spPr>
          <a:xfrm>
            <a:off x="739654" y="4500563"/>
            <a:ext cx="2407992" cy="369332"/>
          </a:xfrm>
          <a:prstGeom prst="rect">
            <a:avLst/>
          </a:prstGeom>
          <a:noFill/>
        </p:spPr>
        <p:txBody>
          <a:bodyPr wrap="square" rtlCol="0">
            <a:spAutoFit/>
          </a:bodyPr>
          <a:lstStyle/>
          <a:p>
            <a:pPr lvl="0" algn="ctr">
              <a:lnSpc>
                <a:spcPct val="90000"/>
              </a:lnSpc>
              <a:spcBef>
                <a:spcPts val="1000"/>
              </a:spcBef>
              <a:buClr>
                <a:srgbClr val="B8292C"/>
              </a:buClr>
              <a:buSzPct val="150000"/>
            </a:pPr>
            <a:r>
              <a:rPr lang="fr-FR" sz="2000" dirty="0">
                <a:solidFill>
                  <a:srgbClr val="B6292C"/>
                </a:solidFill>
                <a:cs typeface="Futura Medium" panose="020B0602020204020303" pitchFamily="34" charset="-79"/>
              </a:rPr>
              <a:t>La trousse de secours</a:t>
            </a:r>
          </a:p>
        </p:txBody>
      </p:sp>
      <p:sp>
        <p:nvSpPr>
          <p:cNvPr id="6" name="ZoneTexte 5">
            <a:extLst>
              <a:ext uri="{FF2B5EF4-FFF2-40B4-BE49-F238E27FC236}">
                <a16:creationId xmlns:a16="http://schemas.microsoft.com/office/drawing/2014/main" xmlns="" id="{85CCBB5C-B60D-4A7F-80ED-DF45D652770D}"/>
              </a:ext>
            </a:extLst>
          </p:cNvPr>
          <p:cNvSpPr txBox="1"/>
          <p:nvPr/>
        </p:nvSpPr>
        <p:spPr>
          <a:xfrm>
            <a:off x="3710354" y="3710354"/>
            <a:ext cx="3024554" cy="369332"/>
          </a:xfrm>
          <a:prstGeom prst="rect">
            <a:avLst/>
          </a:prstGeom>
          <a:noFill/>
        </p:spPr>
        <p:txBody>
          <a:bodyPr wrap="square" rtlCol="0">
            <a:spAutoFit/>
          </a:bodyPr>
          <a:lstStyle/>
          <a:p>
            <a:pPr lvl="0" algn="ctr">
              <a:lnSpc>
                <a:spcPct val="90000"/>
              </a:lnSpc>
              <a:spcBef>
                <a:spcPts val="1000"/>
              </a:spcBef>
              <a:buClr>
                <a:srgbClr val="B8292C"/>
              </a:buClr>
              <a:buSzPct val="150000"/>
            </a:pPr>
            <a:r>
              <a:rPr lang="fr-FR" sz="2000">
                <a:solidFill>
                  <a:srgbClr val="B6292C"/>
                </a:solidFill>
                <a:cs typeface="Futura Medium" panose="020B0602020204020303" pitchFamily="34" charset="-79"/>
              </a:rPr>
              <a:t>La trousse de dépannage</a:t>
            </a:r>
            <a:endParaRPr lang="fr-FR" sz="2000" dirty="0">
              <a:solidFill>
                <a:srgbClr val="B6292C"/>
              </a:solidFill>
              <a:cs typeface="Futura Medium" panose="020B0602020204020303" pitchFamily="34" charset="-79"/>
            </a:endParaRPr>
          </a:p>
        </p:txBody>
      </p:sp>
      <p:pic>
        <p:nvPicPr>
          <p:cNvPr id="8" name="Image 7">
            <a:extLst>
              <a:ext uri="{FF2B5EF4-FFF2-40B4-BE49-F238E27FC236}">
                <a16:creationId xmlns:a16="http://schemas.microsoft.com/office/drawing/2014/main" xmlns="" id="{5C4883FC-B06A-4DF0-B5F2-528951536448}"/>
              </a:ext>
            </a:extLst>
          </p:cNvPr>
          <p:cNvPicPr>
            <a:picLocks noChangeAspect="1"/>
          </p:cNvPicPr>
          <p:nvPr/>
        </p:nvPicPr>
        <p:blipFill>
          <a:blip r:embed="rId4"/>
          <a:stretch>
            <a:fillRect/>
          </a:stretch>
        </p:blipFill>
        <p:spPr>
          <a:xfrm>
            <a:off x="4572000" y="4519246"/>
            <a:ext cx="2143125" cy="2143125"/>
          </a:xfrm>
          <a:prstGeom prst="rect">
            <a:avLst/>
          </a:prstGeom>
        </p:spPr>
      </p:pic>
      <p:sp>
        <p:nvSpPr>
          <p:cNvPr id="9" name="ZoneTexte 8">
            <a:extLst>
              <a:ext uri="{FF2B5EF4-FFF2-40B4-BE49-F238E27FC236}">
                <a16:creationId xmlns:a16="http://schemas.microsoft.com/office/drawing/2014/main" xmlns="" id="{7E2DDDD9-4C1D-4EAB-94A6-91798F70E955}"/>
              </a:ext>
            </a:extLst>
          </p:cNvPr>
          <p:cNvSpPr txBox="1"/>
          <p:nvPr/>
        </p:nvSpPr>
        <p:spPr>
          <a:xfrm>
            <a:off x="3863854" y="4731463"/>
            <a:ext cx="3288323" cy="369332"/>
          </a:xfrm>
          <a:prstGeom prst="rect">
            <a:avLst/>
          </a:prstGeom>
          <a:noFill/>
        </p:spPr>
        <p:txBody>
          <a:bodyPr wrap="square" rtlCol="0">
            <a:spAutoFit/>
          </a:bodyPr>
          <a:lstStyle/>
          <a:p>
            <a:pPr lvl="0" algn="ctr">
              <a:lnSpc>
                <a:spcPct val="90000"/>
              </a:lnSpc>
              <a:spcBef>
                <a:spcPts val="1000"/>
              </a:spcBef>
              <a:buClr>
                <a:srgbClr val="B8292C"/>
              </a:buClr>
              <a:buSzPct val="150000"/>
            </a:pPr>
            <a:r>
              <a:rPr lang="fr-FR" sz="2000" dirty="0">
                <a:solidFill>
                  <a:srgbClr val="B6292C"/>
                </a:solidFill>
                <a:cs typeface="Futura Medium" panose="020B0602020204020303" pitchFamily="34" charset="-79"/>
              </a:rPr>
              <a:t>La couverture de survie </a:t>
            </a:r>
          </a:p>
        </p:txBody>
      </p:sp>
    </p:spTree>
    <p:extLst>
      <p:ext uri="{BB962C8B-B14F-4D97-AF65-F5344CB8AC3E}">
        <p14:creationId xmlns:p14="http://schemas.microsoft.com/office/powerpoint/2010/main" val="375978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matosphere - Tomatosphère | Poser des questions">
            <a:extLst>
              <a:ext uri="{FF2B5EF4-FFF2-40B4-BE49-F238E27FC236}">
                <a16:creationId xmlns:a16="http://schemas.microsoft.com/office/drawing/2014/main" xmlns="" id="{84D64A6E-6517-478F-83C0-B9153910A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010934"/>
            <a:ext cx="5715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xmlns="" id="{7B1D3923-A2A6-4D41-951B-5209BF4AD8AE}"/>
              </a:ext>
            </a:extLst>
          </p:cNvPr>
          <p:cNvSpPr txBox="1">
            <a:spLocks/>
          </p:cNvSpPr>
          <p:nvPr/>
        </p:nvSpPr>
        <p:spPr>
          <a:xfrm>
            <a:off x="2804531" y="985328"/>
            <a:ext cx="4032874" cy="925247"/>
          </a:xfrm>
          <a:prstGeom prst="rect">
            <a:avLst/>
          </a:prstGeom>
        </p:spPr>
        <p:txBody>
          <a:bodyPr/>
          <a:lstStyle>
            <a:lvl1pPr algn="l" defTabSz="914400" rtl="0" eaLnBrk="1" latinLnBrk="0" hangingPunct="1">
              <a:lnSpc>
                <a:spcPct val="90000"/>
              </a:lnSpc>
              <a:spcBef>
                <a:spcPct val="0"/>
              </a:spcBef>
              <a:buNone/>
              <a:defRPr sz="3500" kern="1200">
                <a:solidFill>
                  <a:srgbClr val="7C9BC0"/>
                </a:solidFill>
                <a:latin typeface="Futura Medium" panose="020B0602020204020303" pitchFamily="34" charset="-79"/>
                <a:ea typeface="+mj-ea"/>
                <a:cs typeface="Futura Medium" panose="020B0602020204020303" pitchFamily="34" charset="-79"/>
              </a:defRPr>
            </a:lvl1pPr>
          </a:lstStyle>
          <a:p>
            <a:r>
              <a:rPr lang="fr-FR" dirty="0"/>
              <a:t>Des questions ?</a:t>
            </a:r>
          </a:p>
        </p:txBody>
      </p:sp>
    </p:spTree>
    <p:extLst>
      <p:ext uri="{BB962C8B-B14F-4D97-AF65-F5344CB8AC3E}">
        <p14:creationId xmlns:p14="http://schemas.microsoft.com/office/powerpoint/2010/main" val="1377718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3DA77B1-BAAA-0942-A053-4E25345FA3FF}"/>
              </a:ext>
            </a:extLst>
          </p:cNvPr>
          <p:cNvSpPr>
            <a:spLocks noGrp="1"/>
          </p:cNvSpPr>
          <p:nvPr>
            <p:ph type="title"/>
          </p:nvPr>
        </p:nvSpPr>
        <p:spPr/>
        <p:txBody>
          <a:bodyPr>
            <a:normAutofit fontScale="90000"/>
          </a:bodyPr>
          <a:lstStyle/>
          <a:p>
            <a:pPr lvl="0" hangingPunct="0">
              <a:lnSpc>
                <a:spcPct val="100000"/>
              </a:lnSpc>
              <a:spcBef>
                <a:spcPts val="0"/>
              </a:spcBef>
              <a:defRPr/>
            </a:pPr>
            <a:r>
              <a:rPr lang="fr-FR" sz="3200" b="1" kern="0" dirty="0">
                <a:ln w="12700">
                  <a:noFill/>
                </a:ln>
                <a:solidFill>
                  <a:srgbClr val="439DB8">
                    <a:alpha val="50195"/>
                  </a:srgbClr>
                </a:solidFill>
                <a:latin typeface="Verdana" panose="020B0604030504040204" pitchFamily="34" charset="0"/>
                <a:ea typeface="Verdana" panose="020B0604030504040204" pitchFamily="34" charset="0"/>
                <a:cs typeface="Verdana" panose="020B0604030504040204" pitchFamily="34" charset="0"/>
                <a:sym typeface="Arial Black"/>
              </a:rPr>
              <a:t>LE CODE DE LA ROUTE</a:t>
            </a:r>
            <a:r>
              <a:rPr lang="fr-FR" sz="3200" b="1" kern="0" dirty="0">
                <a:ln w="12700">
                  <a:noFill/>
                </a:ln>
                <a:solidFill>
                  <a:srgbClr val="439DB8">
                    <a:alpha val="50195"/>
                  </a:srgbClr>
                </a:solidFill>
                <a:latin typeface="Verdana" panose="020B0604030504040204" pitchFamily="34" charset="0"/>
                <a:ea typeface="Verdana" panose="020B0604030504040204" pitchFamily="34" charset="0"/>
                <a:cs typeface="Verdana" panose="020B0604030504040204" pitchFamily="34" charset="0"/>
                <a:sym typeface="Calibri"/>
              </a:rPr>
              <a:t/>
            </a:r>
            <a:br>
              <a:rPr lang="fr-FR" sz="3200" b="1" kern="0" dirty="0">
                <a:ln w="12700">
                  <a:noFill/>
                </a:ln>
                <a:solidFill>
                  <a:srgbClr val="439DB8">
                    <a:alpha val="50195"/>
                  </a:srgbClr>
                </a:solidFill>
                <a:latin typeface="Verdana" panose="020B0604030504040204" pitchFamily="34" charset="0"/>
                <a:ea typeface="Verdana" panose="020B0604030504040204" pitchFamily="34" charset="0"/>
                <a:cs typeface="Verdana" panose="020B0604030504040204" pitchFamily="34" charset="0"/>
                <a:sym typeface="Calibri"/>
              </a:rPr>
            </a:br>
            <a:endParaRPr lang="fr-FR" dirty="0"/>
          </a:p>
        </p:txBody>
      </p:sp>
      <p:pic>
        <p:nvPicPr>
          <p:cNvPr id="5" name="Espace réservé pour une image  4">
            <a:extLst>
              <a:ext uri="{FF2B5EF4-FFF2-40B4-BE49-F238E27FC236}">
                <a16:creationId xmlns:a16="http://schemas.microsoft.com/office/drawing/2014/main" xmlns="" id="{A13B502C-2235-4D8D-BDF8-31E87E2D8CAF}"/>
              </a:ext>
            </a:extLst>
          </p:cNvPr>
          <p:cNvPicPr>
            <a:picLocks noGrp="1" noChangeAspect="1"/>
          </p:cNvPicPr>
          <p:nvPr>
            <p:ph type="pic" sz="quarter" idx="10"/>
          </p:nvPr>
        </p:nvPicPr>
        <p:blipFill>
          <a:blip r:embed="rId2"/>
          <a:srcRect t="10590" b="10590"/>
          <a:stretch>
            <a:fillRect/>
          </a:stretch>
        </p:blipFill>
        <p:spPr>
          <a:prstGeom prst="rect">
            <a:avLst/>
          </a:prstGeom>
        </p:spPr>
      </p:pic>
      <p:sp>
        <p:nvSpPr>
          <p:cNvPr id="4" name="Espace réservé du texte 3">
            <a:extLst>
              <a:ext uri="{FF2B5EF4-FFF2-40B4-BE49-F238E27FC236}">
                <a16:creationId xmlns:a16="http://schemas.microsoft.com/office/drawing/2014/main" xmlns="" id="{AA30D8E9-97C6-574F-B1FE-140DD1AB5DCB}"/>
              </a:ext>
            </a:extLst>
          </p:cNvPr>
          <p:cNvSpPr>
            <a:spLocks noGrp="1"/>
          </p:cNvSpPr>
          <p:nvPr>
            <p:ph type="body" sz="quarter" idx="11"/>
          </p:nvPr>
        </p:nvSpPr>
        <p:spPr/>
        <p:txBody>
          <a:bodyPr>
            <a:normAutofit lnSpcReduction="10000"/>
          </a:bodyPr>
          <a:lstStyle/>
          <a:p>
            <a:r>
              <a:rPr lang="fr-FR" dirty="0"/>
              <a:t>Ce qu’on voit trop souvent</a:t>
            </a:r>
          </a:p>
        </p:txBody>
      </p:sp>
    </p:spTree>
    <p:extLst>
      <p:ext uri="{BB962C8B-B14F-4D97-AF65-F5344CB8AC3E}">
        <p14:creationId xmlns:p14="http://schemas.microsoft.com/office/powerpoint/2010/main" val="1197146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8F861EA-D95A-4ED1-B0C9-8E8627FDF86D}"/>
              </a:ext>
            </a:extLst>
          </p:cNvPr>
          <p:cNvSpPr/>
          <p:nvPr/>
        </p:nvSpPr>
        <p:spPr>
          <a:xfrm>
            <a:off x="1125415" y="1059121"/>
            <a:ext cx="7737231" cy="3908762"/>
          </a:xfrm>
          <a:prstGeom prst="rect">
            <a:avLst/>
          </a:prstGeom>
        </p:spPr>
        <p:txBody>
          <a:bodyPr wrap="squar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a:p>
            <a:pPr marL="342900" lvl="0" indent="-342900" defTabSz="457200" fontAlgn="base">
              <a:lnSpc>
                <a:spcPct val="90000"/>
              </a:lnSpc>
              <a:spcBef>
                <a:spcPct val="20000"/>
              </a:spcBef>
              <a:spcAft>
                <a:spcPct val="0"/>
              </a:spcAft>
              <a:buClr>
                <a:srgbClr val="4BACC6"/>
              </a:buClr>
              <a:buFont typeface="Wingdings" charset="2"/>
              <a:buChar char="u"/>
            </a:pPr>
            <a:endParaRPr lang="fr-FR" sz="2000" dirty="0">
              <a:solidFill>
                <a:srgbClr val="4BACC6"/>
              </a:solidFill>
              <a:latin typeface="Verdana"/>
              <a:ea typeface="ＭＳ Ｐゴシック" charset="0"/>
              <a:cs typeface="Verdana"/>
            </a:endParaRPr>
          </a:p>
          <a:p>
            <a:pPr lvl="0" defTabSz="457200" fontAlgn="base">
              <a:lnSpc>
                <a:spcPct val="90000"/>
              </a:lnSpc>
              <a:spcBef>
                <a:spcPct val="20000"/>
              </a:spcBef>
              <a:spcAft>
                <a:spcPct val="0"/>
              </a:spcAft>
              <a:buClr>
                <a:srgbClr val="4BACC6"/>
              </a:buClr>
            </a:pPr>
            <a:r>
              <a:rPr lang="fr-FR" sz="2000" dirty="0">
                <a:solidFill>
                  <a:prstClr val="white">
                    <a:lumMod val="50000"/>
                  </a:prstClr>
                </a:solidFill>
                <a:latin typeface="Verdana"/>
                <a:ea typeface="ＭＳ Ｐゴシック" charset="0"/>
                <a:cs typeface="Verdana"/>
              </a:rPr>
              <a:t>Quelques définitions</a:t>
            </a:r>
          </a:p>
          <a:p>
            <a:pPr marL="342900" lvl="0" indent="-342900" defTabSz="457200" fontAlgn="base">
              <a:lnSpc>
                <a:spcPct val="90000"/>
              </a:lnSpc>
              <a:spcBef>
                <a:spcPct val="20000"/>
              </a:spcBef>
              <a:spcAft>
                <a:spcPct val="0"/>
              </a:spcAft>
              <a:buClr>
                <a:srgbClr val="4BACC6"/>
              </a:buClr>
              <a:buFont typeface="Wingdings" charset="2"/>
              <a:buChar char="u"/>
            </a:pPr>
            <a:endParaRPr lang="fr-FR" sz="2000" dirty="0">
              <a:solidFill>
                <a:prstClr val="black"/>
              </a:solidFill>
              <a:latin typeface="Verdana"/>
              <a:ea typeface="ＭＳ Ｐゴシック" charset="0"/>
              <a:cs typeface="Verdana"/>
            </a:endParaRPr>
          </a:p>
          <a:p>
            <a:pPr lvl="0" defTabSz="457200" fontAlgn="base">
              <a:lnSpc>
                <a:spcPct val="90000"/>
              </a:lnSpc>
              <a:spcBef>
                <a:spcPct val="20000"/>
              </a:spcBef>
              <a:spcAft>
                <a:spcPct val="0"/>
              </a:spcAft>
              <a:buClr>
                <a:srgbClr val="4BACC6"/>
              </a:buClr>
            </a:pPr>
            <a:r>
              <a:rPr lang="fr-FR" sz="2000" dirty="0">
                <a:solidFill>
                  <a:srgbClr val="4BACC6">
                    <a:lumMod val="75000"/>
                  </a:srgbClr>
                </a:solidFill>
                <a:latin typeface="Verdana"/>
                <a:ea typeface="ＭＳ Ｐゴシック" charset="0"/>
                <a:cs typeface="Verdana"/>
              </a:rPr>
              <a:t>Le Code de la route :</a:t>
            </a:r>
          </a:p>
          <a:p>
            <a:pPr lvl="0" defTabSz="457200" fontAlgn="base">
              <a:lnSpc>
                <a:spcPct val="90000"/>
              </a:lnSpc>
              <a:spcBef>
                <a:spcPct val="20000"/>
              </a:spcBef>
              <a:spcAft>
                <a:spcPct val="0"/>
              </a:spcAft>
              <a:buClr>
                <a:srgbClr val="4BACC6"/>
              </a:buClr>
            </a:pPr>
            <a:r>
              <a:rPr lang="fr-FR" sz="2000" dirty="0">
                <a:solidFill>
                  <a:prstClr val="white">
                    <a:lumMod val="50000"/>
                  </a:prstClr>
                </a:solidFill>
                <a:latin typeface="Verdana"/>
                <a:ea typeface="ＭＳ Ｐゴシック" charset="0"/>
                <a:cs typeface="Verdana"/>
              </a:rPr>
              <a:t>C’est l’ensemble des lois et dispositions réglementaires qui régissent les règles d’équipement des véhicules et de circulation routière.</a:t>
            </a:r>
          </a:p>
          <a:p>
            <a:pPr marL="342900" lvl="0" indent="-342900" defTabSz="457200" fontAlgn="base">
              <a:lnSpc>
                <a:spcPct val="90000"/>
              </a:lnSpc>
              <a:spcBef>
                <a:spcPct val="20000"/>
              </a:spcBef>
              <a:spcAft>
                <a:spcPct val="0"/>
              </a:spcAft>
              <a:buClr>
                <a:srgbClr val="4BACC6"/>
              </a:buClr>
              <a:buFont typeface="Wingdings" charset="2"/>
              <a:buChar char="u"/>
            </a:pPr>
            <a:endParaRPr lang="fr-FR" sz="2000" dirty="0">
              <a:solidFill>
                <a:prstClr val="black"/>
              </a:solidFill>
              <a:latin typeface="Verdana"/>
              <a:ea typeface="ＭＳ Ｐゴシック" charset="0"/>
              <a:cs typeface="Verdana"/>
            </a:endParaRPr>
          </a:p>
          <a:p>
            <a:pPr lvl="0" defTabSz="457200" fontAlgn="base">
              <a:lnSpc>
                <a:spcPct val="90000"/>
              </a:lnSpc>
              <a:spcBef>
                <a:spcPct val="20000"/>
              </a:spcBef>
              <a:spcAft>
                <a:spcPct val="0"/>
              </a:spcAft>
              <a:buClr>
                <a:srgbClr val="4BACC6"/>
              </a:buClr>
            </a:pPr>
            <a:r>
              <a:rPr lang="fr-FR" sz="2000" dirty="0">
                <a:solidFill>
                  <a:srgbClr val="4BACC6">
                    <a:lumMod val="75000"/>
                  </a:srgbClr>
                </a:solidFill>
                <a:latin typeface="Verdana"/>
                <a:ea typeface="ＭＳ Ｐゴシック" charset="0"/>
                <a:cs typeface="Verdana"/>
              </a:rPr>
              <a:t>Le véhicule :</a:t>
            </a:r>
          </a:p>
          <a:p>
            <a:pPr lvl="0" defTabSz="457200" fontAlgn="base">
              <a:lnSpc>
                <a:spcPct val="90000"/>
              </a:lnSpc>
              <a:spcBef>
                <a:spcPct val="20000"/>
              </a:spcBef>
              <a:spcAft>
                <a:spcPct val="0"/>
              </a:spcAft>
              <a:buClr>
                <a:srgbClr val="4BACC6"/>
              </a:buClr>
            </a:pPr>
            <a:r>
              <a:rPr lang="fr-FR" sz="2000" dirty="0">
                <a:solidFill>
                  <a:prstClr val="white">
                    <a:lumMod val="50000"/>
                  </a:prstClr>
                </a:solidFill>
                <a:latin typeface="Verdana"/>
                <a:ea typeface="ＭＳ Ｐゴシック" charset="0"/>
                <a:cs typeface="Verdana"/>
              </a:rPr>
              <a:t>Tout moyen de transport servant au déplacement de personnes ou au transport de marchandises.</a:t>
            </a:r>
          </a:p>
        </p:txBody>
      </p:sp>
    </p:spTree>
    <p:extLst>
      <p:ext uri="{BB962C8B-B14F-4D97-AF65-F5344CB8AC3E}">
        <p14:creationId xmlns:p14="http://schemas.microsoft.com/office/powerpoint/2010/main" val="96150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E1A4AA-2AD1-4E86-BFA4-B4A7567352B9}"/>
              </a:ext>
            </a:extLst>
          </p:cNvPr>
          <p:cNvSpPr/>
          <p:nvPr/>
        </p:nvSpPr>
        <p:spPr>
          <a:xfrm>
            <a:off x="1048348" y="870411"/>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
        <p:nvSpPr>
          <p:cNvPr id="3" name="Rectangle 2">
            <a:extLst>
              <a:ext uri="{FF2B5EF4-FFF2-40B4-BE49-F238E27FC236}">
                <a16:creationId xmlns:a16="http://schemas.microsoft.com/office/drawing/2014/main" xmlns="" id="{A462589C-B05E-4D67-9B3D-BB4AE73D2383}"/>
              </a:ext>
            </a:extLst>
          </p:cNvPr>
          <p:cNvSpPr/>
          <p:nvPr/>
        </p:nvSpPr>
        <p:spPr>
          <a:xfrm>
            <a:off x="1048348" y="1905506"/>
            <a:ext cx="7691206" cy="3046988"/>
          </a:xfrm>
          <a:prstGeom prst="rect">
            <a:avLst/>
          </a:prstGeom>
        </p:spPr>
        <p:txBody>
          <a:bodyPr wrap="square">
            <a:spAutoFit/>
          </a:bodyPr>
          <a:lstStyle/>
          <a:p>
            <a:pPr lvl="0" defTabSz="457200" fontAlgn="base">
              <a:lnSpc>
                <a:spcPct val="90000"/>
              </a:lnSpc>
              <a:spcBef>
                <a:spcPct val="20000"/>
              </a:spcBef>
              <a:spcAft>
                <a:spcPct val="0"/>
              </a:spcAft>
              <a:buClr>
                <a:srgbClr val="4BACC6"/>
              </a:buClr>
            </a:pPr>
            <a:r>
              <a:rPr lang="fr-FR" sz="1600" dirty="0">
                <a:solidFill>
                  <a:srgbClr val="4BACC6"/>
                </a:solidFill>
                <a:latin typeface="Verdana"/>
                <a:ea typeface="ＭＳ Ｐゴシック" charset="0"/>
                <a:cs typeface="Verdana"/>
              </a:rPr>
              <a:t>Cycle (R311-1 du CR) :</a:t>
            </a:r>
          </a:p>
          <a:p>
            <a:pPr lvl="0" defTabSz="457200" fontAlgn="base">
              <a:lnSpc>
                <a:spcPct val="90000"/>
              </a:lnSpc>
              <a:spcBef>
                <a:spcPct val="20000"/>
              </a:spcBef>
              <a:spcAft>
                <a:spcPct val="0"/>
              </a:spcAft>
              <a:buClr>
                <a:srgbClr val="4BACC6"/>
              </a:buClr>
            </a:pPr>
            <a:endParaRPr lang="fr-FR" sz="1600" dirty="0">
              <a:solidFill>
                <a:srgbClr val="4BACC6"/>
              </a:solidFill>
              <a:latin typeface="Verdana"/>
              <a:ea typeface="ＭＳ Ｐゴシック" charset="0"/>
              <a:cs typeface="Verdana"/>
            </a:endParaRPr>
          </a:p>
          <a:p>
            <a:pPr lvl="0" defTabSz="457200" fontAlgn="base">
              <a:lnSpc>
                <a:spcPct val="90000"/>
              </a:lnSpc>
              <a:spcBef>
                <a:spcPct val="20000"/>
              </a:spcBef>
              <a:spcAft>
                <a:spcPct val="0"/>
              </a:spcAft>
              <a:buClr>
                <a:srgbClr val="4BACC6"/>
              </a:buClr>
            </a:pPr>
            <a:r>
              <a:rPr lang="fr-FR" sz="1600" dirty="0">
                <a:solidFill>
                  <a:prstClr val="white">
                    <a:lumMod val="50000"/>
                  </a:prstClr>
                </a:solidFill>
                <a:latin typeface="Verdana"/>
                <a:ea typeface="ＭＳ Ｐゴシック" charset="0"/>
                <a:cs typeface="Verdana"/>
              </a:rPr>
              <a:t>Véhicule ayant au moins deux roues et propulsé exclusivement par l’énergie musculaire des personnes se trouvant sur le véhicule notamment à l’aide de pédales ou de manivelles.</a:t>
            </a:r>
          </a:p>
          <a:p>
            <a:pPr lvl="0" defTabSz="457200" fontAlgn="base">
              <a:lnSpc>
                <a:spcPct val="90000"/>
              </a:lnSpc>
              <a:spcBef>
                <a:spcPct val="20000"/>
              </a:spcBef>
              <a:spcAft>
                <a:spcPct val="0"/>
              </a:spcAft>
              <a:buClr>
                <a:srgbClr val="4BACC6"/>
              </a:buClr>
            </a:pPr>
            <a:endParaRPr lang="fr-FR" sz="1600" dirty="0">
              <a:solidFill>
                <a:srgbClr val="4BACC6"/>
              </a:solidFill>
              <a:latin typeface="Verdana"/>
              <a:ea typeface="ＭＳ Ｐゴシック" charset="0"/>
              <a:cs typeface="Verdana"/>
            </a:endParaRPr>
          </a:p>
          <a:p>
            <a:pPr lvl="0" defTabSz="457200" fontAlgn="base">
              <a:lnSpc>
                <a:spcPct val="90000"/>
              </a:lnSpc>
              <a:spcBef>
                <a:spcPct val="20000"/>
              </a:spcBef>
              <a:spcAft>
                <a:spcPct val="0"/>
              </a:spcAft>
              <a:buClr>
                <a:srgbClr val="4BACC6"/>
              </a:buClr>
            </a:pPr>
            <a:r>
              <a:rPr lang="fr-FR" sz="1600" dirty="0">
                <a:solidFill>
                  <a:srgbClr val="4BACC6"/>
                </a:solidFill>
                <a:latin typeface="Verdana"/>
                <a:ea typeface="ＭＳ Ｐゴシック" charset="0"/>
                <a:cs typeface="Verdana"/>
              </a:rPr>
              <a:t>Cycle à pédalage assisté (R311-1 du CR) : </a:t>
            </a:r>
          </a:p>
          <a:p>
            <a:pPr lvl="0" defTabSz="457200" fontAlgn="base">
              <a:lnSpc>
                <a:spcPct val="90000"/>
              </a:lnSpc>
              <a:spcBef>
                <a:spcPct val="20000"/>
              </a:spcBef>
              <a:spcAft>
                <a:spcPct val="0"/>
              </a:spcAft>
              <a:buClr>
                <a:srgbClr val="4BACC6"/>
              </a:buClr>
            </a:pPr>
            <a:r>
              <a:rPr lang="fr-FR" sz="1600" dirty="0">
                <a:solidFill>
                  <a:srgbClr val="4BACC6"/>
                </a:solidFill>
                <a:latin typeface="Verdana"/>
                <a:ea typeface="ＭＳ Ｐゴシック" charset="0"/>
                <a:cs typeface="Verdana"/>
              </a:rPr>
              <a:t>   </a:t>
            </a:r>
          </a:p>
          <a:p>
            <a:pPr lvl="0" defTabSz="457200" fontAlgn="base">
              <a:lnSpc>
                <a:spcPct val="90000"/>
              </a:lnSpc>
              <a:spcBef>
                <a:spcPct val="20000"/>
              </a:spcBef>
              <a:spcAft>
                <a:spcPct val="0"/>
              </a:spcAft>
              <a:buClr>
                <a:srgbClr val="4BACC6"/>
              </a:buClr>
            </a:pPr>
            <a:r>
              <a:rPr lang="fr-FR" sz="1600" dirty="0">
                <a:solidFill>
                  <a:prstClr val="white">
                    <a:lumMod val="50000"/>
                  </a:prstClr>
                </a:solidFill>
                <a:latin typeface="Verdana"/>
                <a:ea typeface="ＭＳ Ｐゴシック" charset="0"/>
                <a:cs typeface="Verdana"/>
              </a:rPr>
              <a:t>Cycle équipé d'un moteur auxiliaire électrique d'une puissance nominale continue maximale 250 Watt, dont l'alimentation est réduite progressivement et finalement interrompue lorsque le véhicule atteint une vitesse de 25 km/ h, ou plus tôt si le cycliste arrête de pédaler</a:t>
            </a:r>
          </a:p>
        </p:txBody>
      </p:sp>
    </p:spTree>
    <p:extLst>
      <p:ext uri="{BB962C8B-B14F-4D97-AF65-F5344CB8AC3E}">
        <p14:creationId xmlns:p14="http://schemas.microsoft.com/office/powerpoint/2010/main" val="260773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AC9F669-48C5-4699-8C35-68B3D518A0C2}"/>
              </a:ext>
            </a:extLst>
          </p:cNvPr>
          <p:cNvSpPr/>
          <p:nvPr/>
        </p:nvSpPr>
        <p:spPr>
          <a:xfrm>
            <a:off x="1101101" y="624226"/>
            <a:ext cx="6920484"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00B0F0"/>
                </a:solidFill>
                <a:latin typeface="Verdana"/>
                <a:ea typeface="ＭＳ Ｐゴシック" charset="0"/>
                <a:cs typeface="Verdana"/>
              </a:rPr>
              <a:t>LE CODE DE LA ROUTE, REGLES ET SANCTIONS</a:t>
            </a:r>
            <a:endParaRPr lang="fr-FR" sz="2000" b="1" dirty="0">
              <a:solidFill>
                <a:srgbClr val="4BACC6"/>
              </a:solidFill>
              <a:latin typeface="Verdana"/>
              <a:ea typeface="ＭＳ Ｐゴシック" charset="0"/>
              <a:cs typeface="Verdana"/>
            </a:endParaRPr>
          </a:p>
        </p:txBody>
      </p:sp>
      <p:sp>
        <p:nvSpPr>
          <p:cNvPr id="4" name="Rectangle 3">
            <a:extLst>
              <a:ext uri="{FF2B5EF4-FFF2-40B4-BE49-F238E27FC236}">
                <a16:creationId xmlns:a16="http://schemas.microsoft.com/office/drawing/2014/main" xmlns="" id="{81AE2F55-10B8-4420-B354-6524E22322CE}"/>
              </a:ext>
            </a:extLst>
          </p:cNvPr>
          <p:cNvSpPr/>
          <p:nvPr/>
        </p:nvSpPr>
        <p:spPr>
          <a:xfrm>
            <a:off x="1101101" y="1843951"/>
            <a:ext cx="7779130" cy="2554545"/>
          </a:xfrm>
          <a:prstGeom prst="rect">
            <a:avLst/>
          </a:prstGeom>
        </p:spPr>
        <p:txBody>
          <a:bodyPr wrap="square">
            <a:spAutoFit/>
          </a:bodyPr>
          <a:lstStyle/>
          <a:p>
            <a:pPr marL="0" marR="0" lvl="0" indent="0" defTabSz="457200" eaLnBrk="1" fontAlgn="auto" latinLnBrk="0" hangingPunct="0">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rPr>
              <a:t>Le cycliste est le conducteur d'un véhicule.</a:t>
            </a:r>
          </a:p>
          <a:p>
            <a:pPr marL="0" marR="0" lvl="0" indent="0" defTabSz="457200" eaLnBrk="1" fontAlgn="auto" latinLnBrk="0" hangingPunct="0">
              <a:lnSpc>
                <a:spcPct val="100000"/>
              </a:lnSpc>
              <a:spcBef>
                <a:spcPts val="0"/>
              </a:spcBef>
              <a:spcAft>
                <a:spcPts val="0"/>
              </a:spcAft>
              <a:buClrTx/>
              <a:buSzTx/>
              <a:buFontTx/>
              <a:buNone/>
              <a:tabLst/>
              <a:defRPr/>
            </a:pPr>
            <a:endPar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endParaRPr>
          </a:p>
          <a:p>
            <a:pPr marL="0" marR="0" lvl="0" indent="0" defTabSz="457200" eaLnBrk="1" fontAlgn="auto" latinLnBrk="0" hangingPunct="0">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rPr>
              <a:t>Les règles du code de la route s'appliquent à tous les usagers.</a:t>
            </a:r>
          </a:p>
          <a:p>
            <a:pPr marL="0" marR="0" lvl="0" indent="0" defTabSz="457200" eaLnBrk="1" fontAlgn="auto" latinLnBrk="0" hangingPunct="0">
              <a:lnSpc>
                <a:spcPct val="100000"/>
              </a:lnSpc>
              <a:spcBef>
                <a:spcPts val="0"/>
              </a:spcBef>
              <a:spcAft>
                <a:spcPts val="0"/>
              </a:spcAft>
              <a:buClrTx/>
              <a:buSzTx/>
              <a:buFontTx/>
              <a:buNone/>
              <a:tabLst/>
              <a:defRPr/>
            </a:pPr>
            <a:endPar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endParaRPr>
          </a:p>
          <a:p>
            <a:pPr marL="0" marR="0" lvl="0" indent="0" defTabSz="457200" eaLnBrk="1" fontAlgn="auto" latinLnBrk="0" hangingPunct="0">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rPr>
              <a:t>Les obligations et les règles sont les mêmes.</a:t>
            </a:r>
          </a:p>
          <a:p>
            <a:pPr marL="0" marR="0" lvl="0" indent="0" defTabSz="457200" eaLnBrk="1" fontAlgn="auto" latinLnBrk="0" hangingPunct="0">
              <a:lnSpc>
                <a:spcPct val="100000"/>
              </a:lnSpc>
              <a:spcBef>
                <a:spcPts val="0"/>
              </a:spcBef>
              <a:spcAft>
                <a:spcPts val="0"/>
              </a:spcAft>
              <a:buClrTx/>
              <a:buSzTx/>
              <a:buFontTx/>
              <a:buNone/>
              <a:tabLst/>
              <a:defRPr/>
            </a:pPr>
            <a:endPar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endParaRPr>
          </a:p>
          <a:p>
            <a:pPr marL="0" marR="0" lvl="0" indent="0" defTabSz="457200" eaLnBrk="1" fontAlgn="auto" latinLnBrk="0" hangingPunct="0">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rPr>
              <a:t>Les sanctions aussi</a:t>
            </a:r>
            <a:endParaRPr kumimoji="0" lang="fr-F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27930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2E5CB7F-CA61-4AE1-97F3-E74C634EF004}"/>
              </a:ext>
            </a:extLst>
          </p:cNvPr>
          <p:cNvSpPr/>
          <p:nvPr/>
        </p:nvSpPr>
        <p:spPr>
          <a:xfrm>
            <a:off x="1101101" y="870411"/>
            <a:ext cx="3140603"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
        <p:nvSpPr>
          <p:cNvPr id="3" name="Rectangle 2">
            <a:extLst>
              <a:ext uri="{FF2B5EF4-FFF2-40B4-BE49-F238E27FC236}">
                <a16:creationId xmlns:a16="http://schemas.microsoft.com/office/drawing/2014/main" xmlns="" id="{F7D62F1A-97A4-44AA-B093-A7AD1666FA4D}"/>
              </a:ext>
            </a:extLst>
          </p:cNvPr>
          <p:cNvSpPr/>
          <p:nvPr/>
        </p:nvSpPr>
        <p:spPr>
          <a:xfrm>
            <a:off x="2286000" y="2967335"/>
            <a:ext cx="4572000" cy="923330"/>
          </a:xfrm>
          <a:prstGeom prst="rect">
            <a:avLst/>
          </a:prstGeom>
        </p:spPr>
        <p:txBody>
          <a:bodyPr>
            <a:spAutoFit/>
          </a:bodyPr>
          <a:lstStyle/>
          <a:p>
            <a:pPr marL="285750" lvl="0" indent="-285750" defTabSz="457200" hangingPunct="0">
              <a:buClr>
                <a:srgbClr val="439DB8"/>
              </a:buClr>
              <a:buFont typeface="Wingdings" pitchFamily="2" charset="2"/>
              <a:buChar char="§"/>
              <a:defRPr/>
            </a:pPr>
            <a:r>
              <a:rPr lang="fr-FR" b="1" kern="0" dirty="0">
                <a:solidFill>
                  <a:srgbClr val="439DB8"/>
                </a:solidFill>
                <a:latin typeface="Verdana" panose="020B0604030504040204" pitchFamily="34" charset="0"/>
                <a:ea typeface="Verdana" panose="020B0604030504040204" pitchFamily="34" charset="0"/>
                <a:cs typeface="Verdana" panose="020B0604030504040204" pitchFamily="34" charset="0"/>
                <a:sym typeface="Arial"/>
              </a:rPr>
              <a:t>(réf.01/2017)</a:t>
            </a:r>
            <a:r>
              <a:rPr lang="fr-FR" dirty="0">
                <a:solidFill>
                  <a:srgbClr val="4BACC6"/>
                </a:solidFill>
                <a:latin typeface="Verdana"/>
                <a:ea typeface="ＭＳ Ｐゴシック" charset="0"/>
                <a:cs typeface="Verdana"/>
              </a:rPr>
              <a:t> Quelques infractions à vélo et leurs sanctions : </a:t>
            </a:r>
            <a:endParaRPr lang="fr-FR" b="1" kern="0" dirty="0">
              <a:solidFill>
                <a:srgbClr val="439DB8"/>
              </a:solidFill>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4" name="Image 3">
            <a:extLst>
              <a:ext uri="{FF2B5EF4-FFF2-40B4-BE49-F238E27FC236}">
                <a16:creationId xmlns:a16="http://schemas.microsoft.com/office/drawing/2014/main" xmlns="" id="{035DC6F1-383A-4A06-8E03-007514A709B5}"/>
              </a:ext>
            </a:extLst>
          </p:cNvPr>
          <p:cNvPicPr>
            <a:picLocks noChangeAspect="1"/>
          </p:cNvPicPr>
          <p:nvPr/>
        </p:nvPicPr>
        <p:blipFill>
          <a:blip r:embed="rId2"/>
          <a:stretch>
            <a:fillRect/>
          </a:stretch>
        </p:blipFill>
        <p:spPr>
          <a:xfrm>
            <a:off x="615463" y="1627931"/>
            <a:ext cx="8305894" cy="3883489"/>
          </a:xfrm>
          <a:prstGeom prst="rect">
            <a:avLst/>
          </a:prstGeom>
        </p:spPr>
      </p:pic>
      <p:sp>
        <p:nvSpPr>
          <p:cNvPr id="5" name="Rectangle 4">
            <a:extLst>
              <a:ext uri="{FF2B5EF4-FFF2-40B4-BE49-F238E27FC236}">
                <a16:creationId xmlns:a16="http://schemas.microsoft.com/office/drawing/2014/main" xmlns="" id="{5A46B33E-349B-406B-8253-1C6F8C44A38F}"/>
              </a:ext>
            </a:extLst>
          </p:cNvPr>
          <p:cNvSpPr/>
          <p:nvPr/>
        </p:nvSpPr>
        <p:spPr>
          <a:xfrm>
            <a:off x="4139112" y="896760"/>
            <a:ext cx="3582199"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dirty="0">
                <a:solidFill>
                  <a:srgbClr val="4BACC6"/>
                </a:solidFill>
                <a:latin typeface="Verdana"/>
                <a:ea typeface="ＭＳ Ｐゴシック" charset="0"/>
                <a:cs typeface="Verdana"/>
              </a:rPr>
              <a:t>       L’équipement du Vélo</a:t>
            </a:r>
          </a:p>
        </p:txBody>
      </p:sp>
    </p:spTree>
    <p:extLst>
      <p:ext uri="{BB962C8B-B14F-4D97-AF65-F5344CB8AC3E}">
        <p14:creationId xmlns:p14="http://schemas.microsoft.com/office/powerpoint/2010/main" val="309698836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70BFF9DA-2FDA-0042-BE21-83120EFFC6DA}" vid="{BC62F87B-4C81-0E45-9B15-1CBBB3796E71}"/>
    </a:ext>
  </a:extLst>
</a:theme>
</file>

<file path=docProps/app.xml><?xml version="1.0" encoding="utf-8"?>
<Properties xmlns="http://schemas.openxmlformats.org/officeDocument/2006/extended-properties" xmlns:vt="http://schemas.openxmlformats.org/officeDocument/2006/docPropsVTypes">
  <Template>Thème Office</Template>
  <TotalTime>71</TotalTime>
  <Words>1513</Words>
  <Application>Microsoft Office PowerPoint</Application>
  <PresentationFormat>Affichage à l'écran (4:3)</PresentationFormat>
  <Paragraphs>220</Paragraphs>
  <Slides>46</Slides>
  <Notes>0</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46</vt:i4>
      </vt:variant>
    </vt:vector>
  </HeadingPairs>
  <TitlesOfParts>
    <vt:vector size="60" baseType="lpstr">
      <vt:lpstr>ＭＳ Ｐゴシック</vt:lpstr>
      <vt:lpstr>Arial</vt:lpstr>
      <vt:lpstr>Arial Black</vt:lpstr>
      <vt:lpstr>ArialUnicodeMS</vt:lpstr>
      <vt:lpstr>Calibri</vt:lpstr>
      <vt:lpstr>Comic Sans MS</vt:lpstr>
      <vt:lpstr>Futura Medium</vt:lpstr>
      <vt:lpstr>Helvetica</vt:lpstr>
      <vt:lpstr>HiraginoSans-W3</vt:lpstr>
      <vt:lpstr>LucidaGrande</vt:lpstr>
      <vt:lpstr>Times New Roman</vt:lpstr>
      <vt:lpstr>Verdana</vt:lpstr>
      <vt:lpstr>Wingdings</vt:lpstr>
      <vt:lpstr>Conception personnalisée</vt:lpstr>
      <vt:lpstr>Code de la Route  </vt:lpstr>
      <vt:lpstr>Présentation PowerPoint</vt:lpstr>
      <vt:lpstr>Présentation PowerPoint</vt:lpstr>
      <vt:lpstr>Présentation PowerPoint</vt:lpstr>
      <vt:lpstr>LE CODE DE LA ROUTE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rôle du gestionnaire de la sortie Animateur ?</vt:lpstr>
      <vt:lpstr>Veiller à la sécurité globale du groupe</vt:lpstr>
      <vt:lpstr>Veiller à la sécurité globale du groupe</vt:lpstr>
      <vt:lpstr>Veiller à la sécurité globale du groupe</vt:lpstr>
      <vt:lpstr>Veiller à la sécurité globale du groupe</vt:lpstr>
      <vt:lpstr>Les points de vigilance</vt:lpstr>
      <vt:lpstr>Les points de vigilance</vt:lpstr>
      <vt:lpstr>Les points de vigilance</vt:lpstr>
      <vt:lpstr>Les points de vigilance</vt:lpstr>
      <vt:lpstr>QUELQUES REMARQUES IMPORTANTES</vt:lpstr>
      <vt:lpstr>QUELQUES REMARQUES IMPORTANTES</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Charlotte FAURE D'INTRONE</dc:creator>
  <cp:lastModifiedBy>Denis VITIEL</cp:lastModifiedBy>
  <cp:revision>17</cp:revision>
  <dcterms:created xsi:type="dcterms:W3CDTF">2018-04-17T10:16:13Z</dcterms:created>
  <dcterms:modified xsi:type="dcterms:W3CDTF">2022-08-31T10:03:25Z</dcterms:modified>
  <cp:contentStatus/>
</cp:coreProperties>
</file>