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7" r:id="rId7"/>
    <p:sldId id="265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25C31-7B70-4B4A-ACEC-0A4203273E7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43A56-3110-4887-80CD-466CA27F3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1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1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1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1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E190-23A5-8ADC-609B-3E9A38EF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162240-EBEC-7A20-75C3-11DB514E1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2F7C8C4-680E-F27A-B423-A966B8822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565B99-A9C7-810D-4BAD-A80587927B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34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EB3F-B705-F47F-8909-98BBDA071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D277D-EC94-C621-C114-CAF71BD7E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F2C9FC3-B5CF-A0BB-BC7F-C61E060C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4E55C8-87A4-379D-C983-9E133204B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71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FAB0-08F2-2B5D-AE8C-5F2E1C241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518B8F-C09F-CD94-B948-C6E7CFFEF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1943CEA-FC24-B478-5F51-8EFFF4742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13CCB6-FCFF-D092-2A38-2B57E1E1E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9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996EB-97FF-7F89-8EF6-13664251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060F79-A309-7969-2C19-45E88B25B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5F84939-BD9A-8A53-4C51-3893BDD66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F34D59-B02E-CD86-E1D2-49D310C05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3A56-3110-4887-80CD-466CA27F3F9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5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4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6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57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6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25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6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5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F6F0-7DF5-4DEF-856C-5224086508DF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E01C-8D31-4D5F-B10E-2C50C53B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znzw1PNBXsMD3RQ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partement38-jeunes@ffvelo.fr" TargetMode="External"/><Relationship Id="rId5" Type="http://schemas.openxmlformats.org/officeDocument/2006/relationships/hyperlink" Target="https://drive.google.com/file/d/17jX1jYazkieUiNVYhtDZDCxtGDENG0tn/view?usp=drive_link" TargetMode="External"/><Relationship Id="rId4" Type="http://schemas.openxmlformats.org/officeDocument/2006/relationships/hyperlink" Target="https://drive.google.com/file/d/1ZcVvTwBLMg_89Aur4AdPqjVfW-KyHuwk/view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59294"/>
            <a:ext cx="9143998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4572000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8852" y="1028700"/>
            <a:ext cx="7460478" cy="1090657"/>
          </a:xfrm>
        </p:spPr>
        <p:txBody>
          <a:bodyPr>
            <a:normAutofit/>
          </a:bodyPr>
          <a:lstStyle/>
          <a:p>
            <a:r>
              <a:rPr lang="fr-FR" sz="3900" noProof="0" dirty="0">
                <a:solidFill>
                  <a:srgbClr val="FFFFFF"/>
                </a:solidFill>
              </a:rPr>
              <a:t>Critérium et CER départementaux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214188"/>
            <a:ext cx="6858000" cy="998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fr-FR" sz="800" noProof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fr-FR" sz="800" noProof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900" noProof="0" dirty="0">
                <a:solidFill>
                  <a:srgbClr val="FFFFFF"/>
                </a:solidFill>
              </a:rPr>
              <a:t>le 12 avril de 8h à 18h</a:t>
            </a:r>
          </a:p>
          <a:p>
            <a:pPr>
              <a:lnSpc>
                <a:spcPct val="90000"/>
              </a:lnSpc>
            </a:pPr>
            <a:r>
              <a:rPr lang="fr-FR" sz="1900" noProof="0" dirty="0">
                <a:solidFill>
                  <a:srgbClr val="FFFFFF"/>
                </a:solidFill>
              </a:rPr>
              <a:t>Espace </a:t>
            </a:r>
            <a:r>
              <a:rPr lang="fr-FR" sz="1900" noProof="0" dirty="0" err="1">
                <a:solidFill>
                  <a:srgbClr val="FFFFFF"/>
                </a:solidFill>
              </a:rPr>
              <a:t>Rossot</a:t>
            </a:r>
            <a:r>
              <a:rPr lang="fr-FR" sz="1900" noProof="0" dirty="0">
                <a:solidFill>
                  <a:srgbClr val="FFFFFF"/>
                </a:solidFill>
              </a:rPr>
              <a:t> – rue du presbytère – 38080 L’ISLE D’ABEAU</a:t>
            </a:r>
          </a:p>
          <a:p>
            <a:pPr>
              <a:lnSpc>
                <a:spcPct val="90000"/>
              </a:lnSpc>
            </a:pPr>
            <a:endParaRPr lang="fr-FR" sz="1900" noProof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fr-FR" sz="1900" noProof="0" dirty="0">
              <a:solidFill>
                <a:srgbClr val="FFFFFF"/>
              </a:solidFill>
            </a:endParaRPr>
          </a:p>
        </p:txBody>
      </p:sp>
      <p:sp>
        <p:nvSpPr>
          <p:cNvPr id="1047" name="Freeform: Shape 103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9257" y="1506860"/>
            <a:ext cx="4065484" cy="6636797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pic>
        <p:nvPicPr>
          <p:cNvPr id="1026" name="Picture 2" descr="Atelier VTT maniabilité et technique |">
            <a:extLst>
              <a:ext uri="{FF2B5EF4-FFF2-40B4-BE49-F238E27FC236}">
                <a16:creationId xmlns:a16="http://schemas.microsoft.com/office/drawing/2014/main" id="{3B347ADB-A072-F86D-BB32-61149CF8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7529" b="2"/>
          <a:stretch/>
        </p:blipFill>
        <p:spPr bwMode="auto">
          <a:xfrm>
            <a:off x="1757476" y="3351745"/>
            <a:ext cx="5639669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293" y="586855"/>
            <a:ext cx="2753359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CRITERIUM DEPARTEMENTAL</a:t>
            </a:r>
            <a:br>
              <a:rPr lang="fr-FR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13 à 18 ans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u="sng" noProof="0" dirty="0">
                <a:solidFill>
                  <a:schemeClr val="tx1"/>
                </a:solidFill>
              </a:rPr>
              <a:t>Les épreuves sur toute la journée: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-Contrôle vélo et outils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-Connaissances générales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Santé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Orientation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Sécurité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Secourisme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Fédération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Météorologie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Conditions de pratique du vélo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Nature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Vélo écologie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-Orientation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-Rallye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-Mécanique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-Pilotage-Maniabilité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700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FORMAT Individuel , sauf rallye et orientation par équipe de 2 , voire 3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700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Classement F et M: 13-14 ans/15-16 ans/17-18 ans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70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Début en 2 groupes</a:t>
            </a:r>
          </a:p>
          <a:p>
            <a:pPr algn="l">
              <a:lnSpc>
                <a:spcPct val="90000"/>
              </a:lnSpc>
            </a:pPr>
            <a:endParaRPr lang="fr-FR" sz="1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6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3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CONCOURS D’EDUCATION ROUTIERE</a:t>
            </a:r>
            <a:br>
              <a:rPr lang="fr-FR" sz="3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8 à 12 ans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b="1" u="sng" noProof="0" dirty="0">
                <a:solidFill>
                  <a:schemeClr val="tx1"/>
                </a:solidFill>
              </a:rPr>
              <a:t>MATIN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u="sng" noProof="0" dirty="0">
                <a:solidFill>
                  <a:schemeClr val="tx1"/>
                </a:solidFill>
              </a:rPr>
              <a:t>Les épreuves du concours d’éducation routière: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-Test parcours routier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-Test QCM 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4 PANNEAU ROUTIER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MISE EN SITUATION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ORDRE DE PASSAGE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noProof="0" dirty="0">
                <a:solidFill>
                  <a:schemeClr val="tx1"/>
                </a:solidFill>
              </a:rPr>
              <a:t>5 PIECES DDE VELO</a:t>
            </a:r>
          </a:p>
          <a:p>
            <a:pPr lvl="1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ITINERAIRE EN VILLE SUR PAPIER</a:t>
            </a:r>
            <a:endParaRPr lang="fr-FR" sz="1300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+ JEUX INTERIEUR ET EXTERIEUR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700" b="1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b="1" noProof="0" dirty="0">
                <a:solidFill>
                  <a:schemeClr val="tx1"/>
                </a:solidFill>
              </a:rPr>
              <a:t>APRES MIDI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randonnée par groupes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noProof="0" dirty="0">
                <a:solidFill>
                  <a:schemeClr val="tx1"/>
                </a:solidFill>
              </a:rPr>
              <a:t>Classement F et M: 8-9 ans/10-12 ans</a:t>
            </a:r>
            <a:endParaRPr lang="fr-FR" sz="1700" u="sng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3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5030" y="2767106"/>
            <a:ext cx="2160621" cy="3071906"/>
          </a:xfrm>
        </p:spPr>
        <p:txBody>
          <a:bodyPr anchor="t">
            <a:normAutofit/>
          </a:bodyPr>
          <a:lstStyle/>
          <a:p>
            <a:pPr algn="l"/>
            <a:r>
              <a:rPr lang="fr-FR" sz="2200" noProof="0" dirty="0">
                <a:solidFill>
                  <a:srgbClr val="FFFFFF"/>
                </a:solidFill>
              </a:rPr>
              <a:t>Critérium et CER départementaux</a:t>
            </a:r>
            <a:br>
              <a:rPr lang="fr-FR" sz="2200" noProof="0" dirty="0">
                <a:solidFill>
                  <a:srgbClr val="FFFFFF"/>
                </a:solidFill>
              </a:rPr>
            </a:br>
            <a:br>
              <a:rPr lang="fr-FR" sz="2200" noProof="0" dirty="0">
                <a:solidFill>
                  <a:srgbClr val="FFFFFF"/>
                </a:solidFill>
              </a:rPr>
            </a:br>
            <a:r>
              <a:rPr lang="fr-FR" sz="2200" noProof="0" dirty="0">
                <a:solidFill>
                  <a:srgbClr val="FFFFFF"/>
                </a:solidFill>
              </a:rPr>
              <a:t>LIEUX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5031" y="806824"/>
            <a:ext cx="2189804" cy="1494117"/>
          </a:xfrm>
        </p:spPr>
        <p:txBody>
          <a:bodyPr anchor="b">
            <a:normAutofit/>
          </a:bodyPr>
          <a:lstStyle/>
          <a:p>
            <a:pPr algn="l"/>
            <a:endParaRPr lang="fr-FR" sz="1700" noProof="0" dirty="0">
              <a:solidFill>
                <a:srgbClr val="FFFFFF"/>
              </a:solidFill>
            </a:endParaRPr>
          </a:p>
          <a:p>
            <a:pPr algn="l"/>
            <a:endParaRPr lang="fr-FR" sz="1700" u="sng" noProof="0" dirty="0">
              <a:solidFill>
                <a:srgbClr val="FFFFFF"/>
              </a:solidFill>
            </a:endParaRPr>
          </a:p>
          <a:p>
            <a:pPr algn="l"/>
            <a:endParaRPr lang="fr-FR" sz="1700" noProof="0" dirty="0">
              <a:solidFill>
                <a:srgbClr val="FFFFFF"/>
              </a:solidFill>
            </a:endParaRPr>
          </a:p>
          <a:p>
            <a:pPr algn="l"/>
            <a:endParaRPr lang="fr-FR" sz="1700" noProof="0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68" y="171958"/>
            <a:ext cx="5419311" cy="27638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3B7E1D-85AA-4478-D400-C319EBB120CE}"/>
              </a:ext>
            </a:extLst>
          </p:cNvPr>
          <p:cNvSpPr txBox="1"/>
          <p:nvPr/>
        </p:nvSpPr>
        <p:spPr>
          <a:xfrm>
            <a:off x="5597433" y="913439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noProof="0" dirty="0">
                <a:solidFill>
                  <a:schemeClr val="bg2"/>
                </a:solidFill>
              </a:rPr>
              <a:t>ACCUEIL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DAB321-B967-56BD-B0B8-76B48F4DF589}"/>
              </a:ext>
            </a:extLst>
          </p:cNvPr>
          <p:cNvSpPr txBox="1"/>
          <p:nvPr/>
        </p:nvSpPr>
        <p:spPr>
          <a:xfrm>
            <a:off x="5789987" y="11607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chemeClr val="bg2"/>
                </a:solidFill>
              </a:rPr>
              <a:t>CER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1A01A94-5A50-3A61-72D7-523F3F2D8779}"/>
              </a:ext>
            </a:extLst>
          </p:cNvPr>
          <p:cNvCxnSpPr>
            <a:cxnSpLocks/>
          </p:cNvCxnSpPr>
          <p:nvPr/>
        </p:nvCxnSpPr>
        <p:spPr>
          <a:xfrm flipH="1">
            <a:off x="4593284" y="1530098"/>
            <a:ext cx="82121" cy="328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7F603CC-6EA8-0C02-40D0-517B762CDA77}"/>
              </a:ext>
            </a:extLst>
          </p:cNvPr>
          <p:cNvCxnSpPr>
            <a:cxnSpLocks/>
          </p:cNvCxnSpPr>
          <p:nvPr/>
        </p:nvCxnSpPr>
        <p:spPr>
          <a:xfrm>
            <a:off x="6326834" y="1258846"/>
            <a:ext cx="610176" cy="328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36319E7-4E58-4E21-0120-4C79220B9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5" y="3107764"/>
            <a:ext cx="5592634" cy="3725184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F0F1607-2844-126D-FA6E-FC97DCF4FFEF}"/>
              </a:ext>
            </a:extLst>
          </p:cNvPr>
          <p:cNvCxnSpPr>
            <a:cxnSpLocks/>
          </p:cNvCxnSpPr>
          <p:nvPr/>
        </p:nvCxnSpPr>
        <p:spPr>
          <a:xfrm flipH="1">
            <a:off x="4283968" y="4509120"/>
            <a:ext cx="504056" cy="1494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E837CF1-24BF-8E60-33F5-2271A1E645BF}"/>
              </a:ext>
            </a:extLst>
          </p:cNvPr>
          <p:cNvSpPr txBox="1"/>
          <p:nvPr/>
        </p:nvSpPr>
        <p:spPr>
          <a:xfrm>
            <a:off x="4515353" y="4114736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chemeClr val="bg2"/>
                </a:solidFill>
              </a:rPr>
              <a:t>PILOTAGE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458038-4E90-3B0E-A9F6-9F04BA0F2BA1}"/>
              </a:ext>
            </a:extLst>
          </p:cNvPr>
          <p:cNvSpPr txBox="1"/>
          <p:nvPr/>
        </p:nvSpPr>
        <p:spPr>
          <a:xfrm>
            <a:off x="4226578" y="1098105"/>
            <a:ext cx="16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INFORMATIQUE</a:t>
            </a:r>
            <a:endParaRPr lang="fr-FR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0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06465-66FD-52F4-4FA0-E82DF99D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B03F2F-CC3A-11DC-C8F7-51FB9036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59B764-6369-EA3B-352E-BA985445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E49C86-659E-B7FD-13B6-7A737D4D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3A4200-AC77-534D-445E-AB2AAA97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47204E-E382-D826-A78D-511FA635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7C8AC2-C573-581B-FC8C-6866343B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ED80DC-2F5E-2595-B79D-019BA0B7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EB6A04-A82E-7775-1FE9-7BCEDAF8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86855"/>
            <a:ext cx="299018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3200" noProof="0" dirty="0">
                <a:solidFill>
                  <a:srgbClr val="FFFFFF"/>
                </a:solidFill>
              </a:rPr>
              <a:t>Critérium et CER départementaux</a:t>
            </a:r>
            <a:br>
              <a:rPr lang="fr-FR" sz="3200" noProof="0" dirty="0">
                <a:solidFill>
                  <a:srgbClr val="FFFFFF"/>
                </a:solidFill>
              </a:rPr>
            </a:br>
            <a:br>
              <a:rPr lang="fr-FR" sz="3200" noProof="0" dirty="0">
                <a:solidFill>
                  <a:srgbClr val="FFFFFF"/>
                </a:solidFill>
              </a:rPr>
            </a:br>
            <a:r>
              <a:rPr lang="fr-FR" sz="3200" noProof="0" dirty="0">
                <a:solidFill>
                  <a:srgbClr val="FFFFFF"/>
                </a:solidFill>
              </a:rPr>
              <a:t>Postes de bénévole</a:t>
            </a:r>
            <a:endParaRPr lang="fr-FR" sz="30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0E1F72-C904-F867-25D3-C3AE5584F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fr-FR" sz="2800" b="1" u="sng" noProof="0" dirty="0">
                <a:solidFill>
                  <a:schemeClr val="tx1"/>
                </a:solidFill>
              </a:rPr>
              <a:t>Encadrants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Rallye balise (prévoir briefing 8h15)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Course d'orientation avec </a:t>
            </a:r>
            <a:r>
              <a:rPr lang="fr-FR" sz="1700" b="1" u="sng" noProof="0" dirty="0" err="1">
                <a:solidFill>
                  <a:schemeClr val="tx1"/>
                </a:solidFill>
              </a:rPr>
              <a:t>preparation</a:t>
            </a:r>
            <a:endParaRPr lang="fr-FR" sz="1700" b="1" u="sng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Mécanique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Pilotage conception LA VEILLE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Pilotage évaluation (prévoir briefing 8h15)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Contrôle trousse + départ rallye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Connaissance général Critérium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Gestion groupe ER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Plateau ER évaluateur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QCM ER évaluateur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Jeux d'attente </a:t>
            </a:r>
            <a:r>
              <a:rPr lang="fr-FR" sz="1700" b="1" u="sng" noProof="0" dirty="0" err="1">
                <a:solidFill>
                  <a:schemeClr val="tx1"/>
                </a:solidFill>
              </a:rPr>
              <a:t>ext</a:t>
            </a:r>
            <a:r>
              <a:rPr lang="fr-FR" sz="1700" b="1" u="sng" noProof="0" dirty="0">
                <a:solidFill>
                  <a:schemeClr val="tx1"/>
                </a:solidFill>
              </a:rPr>
              <a:t> + </a:t>
            </a:r>
            <a:r>
              <a:rPr lang="fr-FR" sz="1700" b="1" u="sng" noProof="0" dirty="0" err="1">
                <a:solidFill>
                  <a:schemeClr val="tx1"/>
                </a:solidFill>
              </a:rPr>
              <a:t>int</a:t>
            </a:r>
            <a:r>
              <a:rPr lang="fr-FR" sz="1700" b="1" u="sng" noProof="0" dirty="0">
                <a:solidFill>
                  <a:schemeClr val="tx1"/>
                </a:solidFill>
              </a:rPr>
              <a:t> ER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Rando ER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Informatique</a:t>
            </a:r>
          </a:p>
          <a:p>
            <a:pPr algn="l">
              <a:lnSpc>
                <a:spcPct val="90000"/>
              </a:lnSpc>
            </a:pPr>
            <a:endParaRPr lang="fr-FR" sz="1700" b="1" u="sng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2800" b="1" u="sng" dirty="0">
                <a:solidFill>
                  <a:schemeClr val="tx1"/>
                </a:solidFill>
              </a:rPr>
              <a:t>Parents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Photo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Restauration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Rando ER</a:t>
            </a:r>
          </a:p>
          <a:p>
            <a:pPr algn="l">
              <a:lnSpc>
                <a:spcPct val="90000"/>
              </a:lnSpc>
            </a:pPr>
            <a:r>
              <a:rPr lang="fr-FR" sz="1700" b="1" u="sng" noProof="0" dirty="0">
                <a:solidFill>
                  <a:schemeClr val="tx1"/>
                </a:solidFill>
              </a:rPr>
              <a:t>Aide stationnement du matin</a:t>
            </a:r>
          </a:p>
        </p:txBody>
      </p:sp>
    </p:spTree>
    <p:extLst>
      <p:ext uri="{BB962C8B-B14F-4D97-AF65-F5344CB8AC3E}">
        <p14:creationId xmlns:p14="http://schemas.microsoft.com/office/powerpoint/2010/main" val="8168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8DEC7-682D-58B6-5540-C34AB8835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80AA27-7EB6-60FA-41E9-BE2CA4084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5500B1-9EF2-9749-7FE5-CD40FF7EC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99D887-6A81-F790-F239-AF3DF5A1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93367-97B9-4FDB-5DFD-43EA51F6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2755ED-F043-21AD-F582-3D5E56199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BF32DF0-C43C-F12E-A7D1-6339F2AA4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269251-7E45-B585-6810-1B280977E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6DA377-ACCF-B652-F76D-3A74DFAC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86855"/>
            <a:ext cx="299018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3200" noProof="0" dirty="0">
                <a:solidFill>
                  <a:srgbClr val="FFFFFF"/>
                </a:solidFill>
              </a:rPr>
              <a:t>Critérium et CER départementaux</a:t>
            </a:r>
            <a:br>
              <a:rPr lang="fr-FR" sz="3200" noProof="0" dirty="0">
                <a:solidFill>
                  <a:srgbClr val="FFFFFF"/>
                </a:solidFill>
              </a:rPr>
            </a:br>
            <a:br>
              <a:rPr lang="fr-FR" sz="3200" noProof="0" dirty="0">
                <a:solidFill>
                  <a:srgbClr val="FFFFFF"/>
                </a:solidFill>
              </a:rPr>
            </a:br>
            <a:r>
              <a:rPr lang="fr-FR" sz="3200" noProof="0" dirty="0">
                <a:solidFill>
                  <a:srgbClr val="FFFFFF"/>
                </a:solidFill>
              </a:rPr>
              <a:t>Repas</a:t>
            </a:r>
            <a:endParaRPr lang="fr-FR" sz="30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BEB314-054E-9E97-C5BD-76228C1BB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u="sng" noProof="0" dirty="0">
                <a:solidFill>
                  <a:schemeClr val="tx1"/>
                </a:solidFill>
              </a:rPr>
              <a:t>Philippe Traiteur (st </a:t>
            </a:r>
            <a:r>
              <a:rPr lang="fr-FR" sz="2800" b="1" u="sng" noProof="0" dirty="0" err="1">
                <a:solidFill>
                  <a:schemeClr val="tx1"/>
                </a:solidFill>
              </a:rPr>
              <a:t>andré</a:t>
            </a:r>
            <a:r>
              <a:rPr lang="fr-FR" sz="2800" b="1" u="sng" noProof="0" dirty="0">
                <a:solidFill>
                  <a:schemeClr val="tx1"/>
                </a:solidFill>
              </a:rPr>
              <a:t> le gaz)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 chaud (pates + poulet en plat séparé) servi à l'assiette + dessert </a:t>
            </a:r>
            <a:endParaRPr lang="fr-FR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Service assuré par une personne</a:t>
            </a:r>
            <a:r>
              <a:rPr lang="fr-FR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+ </a:t>
            </a: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ou 2 bénévoles</a:t>
            </a:r>
            <a:endParaRPr lang="fr-FR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 de vaisselle fournie</a:t>
            </a:r>
            <a:endParaRPr lang="fr-FR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l">
              <a:lnSpc>
                <a:spcPct val="90000"/>
              </a:lnSpc>
            </a:pPr>
            <a:endParaRPr lang="fr-FR" sz="2800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2800" b="1" u="sng" noProof="0" dirty="0">
                <a:solidFill>
                  <a:schemeClr val="tx1"/>
                </a:solidFill>
              </a:rPr>
              <a:t>Gouter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Pitch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Fruit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Sirop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gâteau</a:t>
            </a:r>
          </a:p>
          <a:p>
            <a:pPr algn="l">
              <a:lnSpc>
                <a:spcPct val="90000"/>
              </a:lnSpc>
            </a:pPr>
            <a:endParaRPr lang="fr-FR" sz="2800" b="1" u="sng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fr-FR" sz="2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2E1C5-7FB1-F3CE-7462-42C37E34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741BA6-A05D-C893-A5E1-52C33992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02B0FEB-BEF8-89CD-071E-3A77D5A05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CE948-6968-1972-28B4-342E525B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B2A32A-1C9D-9E85-ADAB-D30C9722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EC0C94-B0C2-F1D1-65B6-690E5950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057110B-ED86-F888-35A7-5DEFC6E3E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3C6A17-0870-16FF-DD9A-B96D4EA1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E323F4-17C9-1C0F-33E7-F8A4FDE80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64014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2800" noProof="0" dirty="0">
                <a:solidFill>
                  <a:srgbClr val="FFFFFF"/>
                </a:solidFill>
              </a:rPr>
              <a:t>Critérium et CER départementaux</a:t>
            </a:r>
            <a:br>
              <a:rPr lang="fr-FR" sz="2800" noProof="0" dirty="0">
                <a:solidFill>
                  <a:srgbClr val="FFFFFF"/>
                </a:solidFill>
              </a:rPr>
            </a:br>
            <a:br>
              <a:rPr lang="fr-FR" sz="2800" noProof="0" dirty="0">
                <a:solidFill>
                  <a:srgbClr val="FFFFFF"/>
                </a:solidFill>
              </a:rPr>
            </a:br>
            <a:r>
              <a:rPr lang="fr-FR" sz="2800" noProof="0" dirty="0">
                <a:solidFill>
                  <a:srgbClr val="FFFFFF"/>
                </a:solidFill>
              </a:rPr>
              <a:t>Frais</a:t>
            </a:r>
            <a:endParaRPr lang="fr-FR" sz="30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88CF81-9C0F-9537-896F-9E281D8F9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800" b="1" u="sng" noProof="0" dirty="0">
                <a:solidFill>
                  <a:schemeClr val="tx1"/>
                </a:solidFill>
              </a:rPr>
              <a:t>Déplacement</a:t>
            </a:r>
          </a:p>
          <a:p>
            <a:pPr algn="l">
              <a:lnSpc>
                <a:spcPct val="90000"/>
              </a:lnSpc>
            </a:pPr>
            <a:r>
              <a:rPr lang="fr-FR" sz="2800" dirty="0">
                <a:solidFill>
                  <a:schemeClr val="tx1"/>
                </a:solidFill>
              </a:rPr>
              <a:t>Remboursement à hauteur de 0,35cts le km pour le transport des jeunes</a:t>
            </a:r>
            <a:endParaRPr lang="fr-FR" sz="2800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800" b="1" u="sng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800" b="1" u="sng" noProof="0" dirty="0">
                <a:solidFill>
                  <a:schemeClr val="tx1"/>
                </a:solidFill>
              </a:rPr>
              <a:t>Inscription</a:t>
            </a:r>
          </a:p>
          <a:p>
            <a:pPr algn="l">
              <a:lnSpc>
                <a:spcPct val="90000"/>
              </a:lnSpc>
            </a:pPr>
            <a:r>
              <a:rPr lang="fr-FR" sz="2800" dirty="0">
                <a:solidFill>
                  <a:schemeClr val="tx1"/>
                </a:solidFill>
              </a:rPr>
              <a:t>L’inscription d’un jeune se fait à 15€ à payer au CODEP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700" u="sng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9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5F349-98E1-E259-1BFB-CEC00D7E1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4C386E-AFA6-7AF6-7B3C-7088627C3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B972A-1ADD-097A-B408-3E6242F5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64AD1C-9D68-E4A1-8E55-4B49ACE0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C22BC0-6B40-AB59-192F-8DEB672C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B7E9F-2127-8A3D-0B6C-3A965EF8B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9C13C3-7D59-4260-55FB-00E07EDB8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2ED98A-B482-8825-E70F-6E103152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4FB29-DE4E-53C9-D4FF-577B9F71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64014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2800" noProof="0" dirty="0">
                <a:solidFill>
                  <a:srgbClr val="FFFFFF"/>
                </a:solidFill>
              </a:rPr>
              <a:t>Critérium et CER départementaux</a:t>
            </a:r>
            <a:br>
              <a:rPr lang="fr-FR" sz="2800" noProof="0" dirty="0">
                <a:solidFill>
                  <a:srgbClr val="FFFFFF"/>
                </a:solidFill>
              </a:rPr>
            </a:br>
            <a:br>
              <a:rPr lang="fr-FR" sz="2800" noProof="0" dirty="0">
                <a:solidFill>
                  <a:srgbClr val="FFFFFF"/>
                </a:solidFill>
              </a:rPr>
            </a:br>
            <a:r>
              <a:rPr lang="fr-FR" sz="2800" noProof="0" dirty="0">
                <a:solidFill>
                  <a:srgbClr val="FFFFFF"/>
                </a:solidFill>
              </a:rPr>
              <a:t>Inscription</a:t>
            </a:r>
            <a:br>
              <a:rPr lang="fr-FR" sz="2800" noProof="0" dirty="0">
                <a:solidFill>
                  <a:srgbClr val="FFFFFF"/>
                </a:solidFill>
              </a:rPr>
            </a:br>
            <a:r>
              <a:rPr lang="fr-FR" sz="2800" noProof="0" dirty="0">
                <a:solidFill>
                  <a:srgbClr val="FFFFFF"/>
                </a:solidFill>
              </a:rPr>
              <a:t>à transmettre 1 semaine avant maximum</a:t>
            </a:r>
            <a:endParaRPr lang="fr-FR" sz="30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705C89-3C81-6601-8E07-808C54A2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800" b="1" u="sng" noProof="0" dirty="0">
                <a:solidFill>
                  <a:schemeClr val="tx1"/>
                </a:solidFill>
              </a:rPr>
              <a:t>Lien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u="sng" noProof="0" dirty="0">
                <a:solidFill>
                  <a:schemeClr val="tx1"/>
                </a:solidFill>
              </a:rPr>
              <a:t>Inscription</a:t>
            </a:r>
          </a:p>
          <a:p>
            <a:pPr algn="l">
              <a:lnSpc>
                <a:spcPct val="90000"/>
              </a:lnSpc>
            </a:pPr>
            <a:r>
              <a:rPr lang="fr-FR" sz="1700" u="sng" noProof="0" dirty="0">
                <a:solidFill>
                  <a:schemeClr val="tx1"/>
                </a:solidFill>
                <a:hlinkClick r:id="rId3"/>
              </a:rPr>
              <a:t>https://forms.gle/gznzw1PNBXsMD3RQ7</a:t>
            </a:r>
            <a:endParaRPr lang="fr-FR" sz="1700" u="sng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u="sng" noProof="0" dirty="0">
                <a:solidFill>
                  <a:schemeClr val="tx1"/>
                </a:solidFill>
              </a:rPr>
              <a:t>Fiche sanitaire </a:t>
            </a:r>
          </a:p>
          <a:p>
            <a:pPr algn="l">
              <a:lnSpc>
                <a:spcPct val="90000"/>
              </a:lnSpc>
            </a:pPr>
            <a:r>
              <a:rPr lang="fr-FR" sz="1700" u="sng" noProof="0" dirty="0">
                <a:solidFill>
                  <a:schemeClr val="tx1"/>
                </a:solidFill>
                <a:hlinkClick r:id="rId4"/>
              </a:rPr>
              <a:t>https://drive.google.com/file/d/1ZcVvTwBLMg_89Aur4AdPqjVfW-KyHuwk/view?usp=drive_link</a:t>
            </a:r>
            <a:endParaRPr lang="fr-FR" sz="1700" u="sng" noProof="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700" u="sng" noProof="0" dirty="0">
                <a:solidFill>
                  <a:schemeClr val="tx1"/>
                </a:solidFill>
              </a:rPr>
              <a:t>Autorisation parentale</a:t>
            </a:r>
          </a:p>
          <a:p>
            <a:pPr algn="l">
              <a:lnSpc>
                <a:spcPct val="90000"/>
              </a:lnSpc>
            </a:pPr>
            <a:r>
              <a:rPr lang="fr-FR" sz="1700" u="sng" noProof="0" dirty="0">
                <a:solidFill>
                  <a:schemeClr val="tx1"/>
                </a:solidFill>
                <a:hlinkClick r:id="rId5"/>
              </a:rPr>
              <a:t>https://drive.google.com/file/d/17jX1jYazkieUiNVYhtDZDCxtGDENG0tn/view?usp=drive_link</a:t>
            </a:r>
            <a:r>
              <a:rPr lang="fr-FR" sz="1700" u="sng" noProof="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700" u="sng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1700" u="sng" noProof="0" dirty="0">
                <a:solidFill>
                  <a:schemeClr val="tx1"/>
                </a:solidFill>
              </a:rPr>
              <a:t>Document à transmettre par mail à </a:t>
            </a:r>
            <a:r>
              <a:rPr lang="fr-FR" sz="1700" u="sng" noProof="0" dirty="0">
                <a:solidFill>
                  <a:schemeClr val="tx1"/>
                </a:solidFill>
                <a:hlinkClick r:id="rId6"/>
              </a:rPr>
              <a:t>departement38-jeunes@ffvelo.fr</a:t>
            </a:r>
            <a:endParaRPr lang="fr-FR" sz="1700" u="sng" noProof="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1700" u="sng" noProof="0" dirty="0">
                <a:solidFill>
                  <a:schemeClr val="tx1"/>
                </a:solidFill>
              </a:rPr>
              <a:t>SAUF INSCRIPTION qui est un envoi direct</a:t>
            </a:r>
          </a:p>
        </p:txBody>
      </p:sp>
    </p:spTree>
    <p:extLst>
      <p:ext uri="{BB962C8B-B14F-4D97-AF65-F5344CB8AC3E}">
        <p14:creationId xmlns:p14="http://schemas.microsoft.com/office/powerpoint/2010/main" val="252324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Affichage à l'écran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Symbol</vt:lpstr>
      <vt:lpstr>Thème Office</vt:lpstr>
      <vt:lpstr>Critérium et CER départementaux</vt:lpstr>
      <vt:lpstr>CRITERIUM DEPARTEMENTAL de 13 à 18 ans</vt:lpstr>
      <vt:lpstr>CONCOURS D’EDUCATION ROUTIERE de 8 à 12 ans</vt:lpstr>
      <vt:lpstr>Critérium et CER départementaux  LIEUX</vt:lpstr>
      <vt:lpstr>Critérium et CER départementaux  Postes de bénévole</vt:lpstr>
      <vt:lpstr>Critérium et CER départementaux  Repas</vt:lpstr>
      <vt:lpstr>Critérium et CER départementaux  Frais</vt:lpstr>
      <vt:lpstr>Critérium et CER départementaux  Inscription à transmettre 1 semaine avant maximum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Critérium et CER départementaux</dc:title>
  <dc:creator>Utilisateur Windows</dc:creator>
  <cp:lastModifiedBy>francois dekkil</cp:lastModifiedBy>
  <cp:revision>18</cp:revision>
  <dcterms:created xsi:type="dcterms:W3CDTF">2025-02-16T08:38:43Z</dcterms:created>
  <dcterms:modified xsi:type="dcterms:W3CDTF">2025-03-17T18:47:59Z</dcterms:modified>
</cp:coreProperties>
</file>